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5" r:id="rId5"/>
    <p:sldId id="314" r:id="rId6"/>
    <p:sldId id="296" r:id="rId7"/>
    <p:sldId id="320" r:id="rId8"/>
    <p:sldId id="321" r:id="rId9"/>
    <p:sldId id="306" r:id="rId10"/>
    <p:sldId id="259" r:id="rId11"/>
    <p:sldId id="313" r:id="rId12"/>
    <p:sldId id="317" r:id="rId13"/>
    <p:sldId id="318" r:id="rId14"/>
    <p:sldId id="319" r:id="rId15"/>
    <p:sldId id="310" r:id="rId16"/>
    <p:sldId id="3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1169" y="2530136"/>
            <a:ext cx="5140172" cy="1218904"/>
          </a:xfrm>
        </p:spPr>
        <p:txBody>
          <a:bodyPr/>
          <a:lstStyle/>
          <a:p>
            <a:r>
              <a:rPr lang="sr-Cyrl-RS" sz="3600" dirty="0"/>
              <a:t>Васпитни стилови родитеља и њихов утицај на развој детета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67DB9-13B3-F430-B8D1-AFD08EF71F6D}"/>
              </a:ext>
            </a:extLst>
          </p:cNvPr>
          <p:cNvSpPr txBox="1"/>
          <p:nvPr/>
        </p:nvSpPr>
        <p:spPr>
          <a:xfrm>
            <a:off x="4572001" y="5009669"/>
            <a:ext cx="316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/>
              <a:t>Бранка Митровић Јосиповић, психолог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Ауторитативни стил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1" dirty="0"/>
              <a:t>Одлике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Карактерише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ниво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прихватања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детета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Ауторитативни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одликује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блискошћу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родитеља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Родитељи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постављају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разумна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ограничења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јасне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границе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сугестије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упутства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дозвољавају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отворену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комуникацију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децом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1800" kern="0" dirty="0">
              <a:solidFill>
                <a:srgbClr val="212529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Родитељи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образлажу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своје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ставове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њихове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допуштају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известан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слободе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погледу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могућности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избора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доношења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одлука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Cyrl-RS" b="1" dirty="0">
                <a:latin typeface="Baskerville Old Face" panose="02020602080505020303" pitchFamily="18" charset="77"/>
                <a:ea typeface="Baskerville" panose="02020502070401020303" pitchFamily="18" charset="0"/>
              </a:rPr>
              <a:t>Предности</a:t>
            </a:r>
            <a:endParaRPr lang="en-US" sz="2000" b="1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sz="18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Дете је срећно, задовољно и успешно. Има поштовања за друге људе. </a:t>
            </a:r>
            <a:endParaRPr lang="en-US" sz="1800" b="1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b="1" dirty="0">
                <a:latin typeface="Baskerville Old Face" panose="02020602080505020303" pitchFamily="18" charset="77"/>
                <a:ea typeface="Baskerville" panose="02020502070401020303" pitchFamily="18" charset="0"/>
              </a:rPr>
              <a:t>Недостаци</a:t>
            </a:r>
            <a:endParaRPr lang="en-US" sz="2000" b="1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10</a:t>
            </a:fld>
            <a:endParaRPr lang="en-US" dirty="0"/>
          </a:p>
        </p:txBody>
      </p:sp>
      <p:pic>
        <p:nvPicPr>
          <p:cNvPr id="13" name="Picture 2" descr="Васпитни стилови » ОШ &quot;Краљ Александар I&quot; - Нови Београд">
            <a:extLst>
              <a:ext uri="{FF2B5EF4-FFF2-40B4-BE49-F238E27FC236}">
                <a16:creationId xmlns:a16="http://schemas.microsoft.com/office/drawing/2014/main" id="{7EB24C5D-AB86-2FAA-CE10-9E3B394CEE5C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2" r="1" b="3643"/>
          <a:stretch/>
        </p:blipFill>
        <p:spPr bwMode="auto">
          <a:xfrm>
            <a:off x="5374791" y="3860808"/>
            <a:ext cx="2447901" cy="167638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2606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Занемарујући стил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Одлике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Карактерише га ниска контрола и ниско прихватање детета.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Родитељи </a:t>
            </a:r>
            <a:r>
              <a:rPr lang="en-US" sz="1800" b="1" ker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постављају границе и емоционално су дистанцирани</a:t>
            </a:r>
            <a:r>
              <a:rPr lang="en-US" sz="1800" ker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од детета.  Овакви родитељи брину о основним потребама детета (да је сито, обучено…) али ништа више од тога, не постављају никакве захтеве пред дете и ретко разговарају са дететом. Немају потребе за блискошћу са дететом.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Cyrl-RS" dirty="0">
                <a:latin typeface="Baskerville Old Face" panose="02020602080505020303" pitchFamily="18" charset="77"/>
                <a:ea typeface="Baskerville" panose="02020502070401020303" pitchFamily="18" charset="0"/>
              </a:rPr>
              <a:t>Предности</a:t>
            </a:r>
            <a:endPara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>
                <a:latin typeface="Baskerville Old Face" panose="02020602080505020303" pitchFamily="18" charset="77"/>
                <a:ea typeface="Baskerville" panose="02020502070401020303" pitchFamily="18" charset="0"/>
              </a:rPr>
              <a:t>Недостаци</a:t>
            </a:r>
            <a:endPara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1800" ker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 које је васпитавано на наведени начин има највише </a:t>
            </a:r>
            <a:r>
              <a:rPr lang="en-US" sz="1800" b="1" ker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емоционалних проблема</a:t>
            </a:r>
            <a:r>
              <a:rPr lang="en-US" sz="1800" ker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en-US" sz="1800" b="1" ker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у понашању, показује низак ниво самоуважавања и самоконтроле, лоше уклапање у вршњачку групу</a:t>
            </a:r>
            <a:r>
              <a:rPr lang="en-US" sz="1800" ker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слабије резултате у школи и </a:t>
            </a:r>
            <a:r>
              <a:rPr lang="en-US" sz="1800" b="1" ker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склоност злоупотреби супстанци</a:t>
            </a:r>
            <a:r>
              <a:rPr lang="en-US" sz="1800" ker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en-US" sz="1800" b="1" ker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преступничком понашању</a:t>
            </a:r>
            <a:r>
              <a:rPr lang="en-US" sz="1800" ker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11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7C685F6-B204-6C2C-0BD5-89D98B85873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94" y="2881227"/>
            <a:ext cx="2155556" cy="30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7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172" name="Picture 4" descr="Душко Радовић: Само деца која не слушају могу постати боља од својих  родитеља - Зелена учионица">
            <a:extLst>
              <a:ext uri="{FF2B5EF4-FFF2-40B4-BE49-F238E27FC236}">
                <a16:creationId xmlns:a16="http://schemas.microsoft.com/office/drawing/2014/main" id="{E7CB64C5-0BE5-B33A-FBCA-4AB8D2C4E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r="3918" b="2"/>
          <a:stretch/>
        </p:blipFill>
        <p:spPr bwMode="auto">
          <a:xfrm>
            <a:off x="5183188" y="987425"/>
            <a:ext cx="6172200" cy="48736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68F140-931E-D8BA-3BC0-E02CDDCD1A6D}"/>
              </a:ext>
            </a:extLst>
          </p:cNvPr>
          <p:cNvSpPr txBox="1"/>
          <p:nvPr/>
        </p:nvSpPr>
        <p:spPr>
          <a:xfrm>
            <a:off x="228600" y="987425"/>
            <a:ext cx="4725988" cy="528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</a:pPr>
            <a:endParaRPr lang="en-US" sz="1600" b="1" i="0" kern="1200" dirty="0">
              <a:solidFill>
                <a:schemeClr val="accent3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</a:pPr>
            <a:r>
              <a:rPr lang="en-US" sz="4400" b="1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b="1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васпитавајте</a:t>
            </a:r>
            <a: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b="1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децу</a:t>
            </a:r>
            <a: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b="1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ако</a:t>
            </a:r>
            <a: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b="1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b="1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умете</a:t>
            </a:r>
            <a: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</a:pPr>
            <a:r>
              <a:rPr lang="en-US" sz="4400" b="1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Боље</a:t>
            </a:r>
            <a: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b="1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b="1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бити</a:t>
            </a:r>
            <a: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b="1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неваспитан</a:t>
            </a:r>
            <a: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b="1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него</a:t>
            </a:r>
            <a: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b="1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лоше</a:t>
            </a:r>
            <a: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b="1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васпитан</a:t>
            </a:r>
            <a: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4400" b="1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4400" kern="1200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7" name="Footer Placeholder 4">
            <a:extLst>
              <a:ext uri="{FF2B5EF4-FFF2-40B4-BE49-F238E27FC236}">
                <a16:creationId xmlns:a16="http://schemas.microsoft.com/office/drawing/2014/main" id="{D9308DA5-E1B0-CAB9-E30E-84487CAE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00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B819FB4C-02F5-BE99-68AB-7DA75919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/>
          <a:p>
            <a:r>
              <a:rPr lang="sr-Cyrl-RS" dirty="0"/>
              <a:t>Хвала на пажњи!</a:t>
            </a:r>
            <a:endParaRPr lang="en-US" dirty="0"/>
          </a:p>
        </p:txBody>
      </p:sp>
      <p:pic>
        <p:nvPicPr>
          <p:cNvPr id="1026" name="Picture 2" descr="MATRICA VASPITNIH STILOVA RODITELJA - O.Š. Mlada Pokolenja Kovačica">
            <a:extLst>
              <a:ext uri="{FF2B5EF4-FFF2-40B4-BE49-F238E27FC236}">
                <a16:creationId xmlns:a16="http://schemas.microsoft.com/office/drawing/2014/main" id="{D92F03B2-2D37-3119-5278-FFFBF1500D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285" y="2990088"/>
            <a:ext cx="5815430" cy="34747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42F9E3C-A2E6-56E2-A71B-ACD12EEB0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0792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CDA1C38B-DEA1-0F56-10B2-4661650A6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Добро васпитање је највеће добро које можемо оставити деци.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8786" y="2136567"/>
            <a:ext cx="941832" cy="1936750"/>
          </a:xfrm>
        </p:spPr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4154749"/>
            <a:ext cx="8705089" cy="702765"/>
          </a:xfrm>
        </p:spPr>
        <p:txBody>
          <a:bodyPr>
            <a:normAutofit/>
          </a:bodyPr>
          <a:lstStyle/>
          <a:p>
            <a:r>
              <a:rPr lang="sr-Cyrl-RS" dirty="0"/>
              <a:t>Индијска народна пословица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42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sr-Cyrl-RS"/>
              <a:t>Шта је то васпитање?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sr-Cyrl-RS" kern="100">
              <a:effectLst/>
            </a:endParaRPr>
          </a:p>
          <a:p>
            <a:r>
              <a:rPr lang="sr-Cyrl-RS"/>
              <a:t>В</a:t>
            </a:r>
            <a:r>
              <a:rPr lang="en-US" err="1">
                <a:effectLst/>
              </a:rPr>
              <a:t>аспитање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је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специфичан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међуљудски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однос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или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својеврсна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интеракција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појединца</a:t>
            </a:r>
            <a:r>
              <a:rPr lang="en-US">
                <a:effectLst/>
              </a:rPr>
              <a:t> и </a:t>
            </a:r>
            <a:r>
              <a:rPr lang="en-US" err="1">
                <a:effectLst/>
              </a:rPr>
              <a:t>социјалне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средине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који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утиче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на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развој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особина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личности</a:t>
            </a:r>
            <a:r>
              <a:rPr lang="en-US">
                <a:effectLst/>
              </a:rPr>
              <a:t> и </a:t>
            </a:r>
            <a:r>
              <a:rPr lang="en-US" err="1">
                <a:effectLst/>
              </a:rPr>
              <a:t>обликује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људско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понашање</a:t>
            </a:r>
            <a:r>
              <a:rPr lang="en-US">
                <a:effectLst/>
              </a:rPr>
              <a:t>. </a:t>
            </a:r>
          </a:p>
          <a:p>
            <a:endParaRPr lang="en-US"/>
          </a:p>
        </p:txBody>
      </p:sp>
      <p:pic>
        <p:nvPicPr>
          <p:cNvPr id="1026" name="Picture 2" descr="Vaspitanje i društveni život dece – Psylancer">
            <a:extLst>
              <a:ext uri="{FF2B5EF4-FFF2-40B4-BE49-F238E27FC236}">
                <a16:creationId xmlns:a16="http://schemas.microsoft.com/office/drawing/2014/main" id="{C430F1D2-C361-747E-A361-05A90CF8A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951863"/>
            <a:ext cx="5181600" cy="290169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Footer Placeholder 4">
            <a:extLst>
              <a:ext uri="{FF2B5EF4-FFF2-40B4-BE49-F238E27FC236}">
                <a16:creationId xmlns:a16="http://schemas.microsoft.com/office/drawing/2014/main" id="{41299E0D-C076-32B6-157C-D3C01B478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D28226E-0ACF-411D-8213-0BA2BBCD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sr-Cyrl-RS" dirty="0"/>
              <a:t>Шта је све васпитање?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7FF44C-CB45-747E-59CE-64E1E9956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 err="1">
                <a:effectLst/>
              </a:rPr>
              <a:t>подстицање</a:t>
            </a:r>
            <a:r>
              <a:rPr lang="en-US" sz="2400" kern="0" dirty="0">
                <a:effectLst/>
              </a:rPr>
              <a:t>, </a:t>
            </a:r>
            <a:r>
              <a:rPr lang="en-US" sz="2400" kern="0" dirty="0" err="1">
                <a:effectLst/>
              </a:rPr>
              <a:t>испољавање</a:t>
            </a:r>
            <a:r>
              <a:rPr lang="en-US" sz="2400" kern="0" dirty="0">
                <a:effectLst/>
              </a:rPr>
              <a:t> и </a:t>
            </a:r>
            <a:r>
              <a:rPr lang="en-US" sz="2400" kern="0" dirty="0" err="1">
                <a:effectLst/>
              </a:rPr>
              <a:t>развој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природних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потенцијала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сваког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појединца</a:t>
            </a:r>
            <a:r>
              <a:rPr lang="en-US" sz="2400" kern="0" dirty="0">
                <a:effectLst/>
              </a:rPr>
              <a:t>;</a:t>
            </a:r>
            <a:endParaRPr lang="en-US" sz="2400" kern="1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 err="1">
                <a:effectLst/>
              </a:rPr>
              <a:t>преношење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културног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наслеђа</a:t>
            </a:r>
            <a:r>
              <a:rPr lang="en-US" sz="2400" kern="0" dirty="0">
                <a:effectLst/>
              </a:rPr>
              <a:t> (</a:t>
            </a:r>
            <a:r>
              <a:rPr lang="en-US" sz="2400" kern="0" dirty="0" err="1">
                <a:effectLst/>
              </a:rPr>
              <a:t>традиције</a:t>
            </a:r>
            <a:r>
              <a:rPr lang="en-US" sz="2400" kern="0" dirty="0">
                <a:effectLst/>
              </a:rPr>
              <a:t>) и </a:t>
            </a:r>
            <a:r>
              <a:rPr lang="en-US" sz="2400" kern="0" dirty="0" err="1">
                <a:effectLst/>
              </a:rPr>
              <a:t>свега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другог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значајног</a:t>
            </a:r>
            <a:r>
              <a:rPr lang="en-US" sz="2400" b="1" kern="0" dirty="0">
                <a:effectLst/>
              </a:rPr>
              <a:t> </a:t>
            </a:r>
            <a:r>
              <a:rPr lang="en-US" sz="2400" kern="0" dirty="0" err="1">
                <a:effectLst/>
              </a:rPr>
              <a:t>за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развој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појединца</a:t>
            </a:r>
            <a:endParaRPr lang="en-US" sz="2400" kern="1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 err="1">
                <a:effectLst/>
              </a:rPr>
              <a:t>оспособљавање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појединца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за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рад</a:t>
            </a:r>
            <a:endParaRPr lang="en-US" sz="2400" kern="1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 err="1">
                <a:effectLst/>
              </a:rPr>
              <a:t>изграђивање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вредносног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система</a:t>
            </a:r>
            <a:endParaRPr lang="en-US" sz="2400" kern="1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 err="1">
                <a:effectLst/>
              </a:rPr>
              <a:t>обезбеђење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људских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потенцијала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за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развој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науке</a:t>
            </a:r>
            <a:r>
              <a:rPr lang="en-US" sz="2400" kern="0" dirty="0">
                <a:effectLst/>
              </a:rPr>
              <a:t> и </a:t>
            </a:r>
            <a:r>
              <a:rPr lang="en-US" sz="2400" kern="0" dirty="0" err="1">
                <a:effectLst/>
              </a:rPr>
              <a:t>хуманизацију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друштвеног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живота</a:t>
            </a:r>
            <a:r>
              <a:rPr lang="en-US" sz="2400" kern="0" dirty="0">
                <a:effectLst/>
              </a:rPr>
              <a:t>; </a:t>
            </a:r>
            <a:endParaRPr lang="en-US" sz="2400" kern="1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 err="1">
                <a:effectLst/>
              </a:rPr>
              <a:t>трансформисање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васпитног</a:t>
            </a:r>
            <a:r>
              <a:rPr lang="en-US" sz="2400" kern="0" dirty="0">
                <a:effectLst/>
              </a:rPr>
              <a:t> </a:t>
            </a:r>
            <a:r>
              <a:rPr lang="en-US" sz="2400" kern="0" dirty="0" err="1">
                <a:effectLst/>
              </a:rPr>
              <a:t>процеса</a:t>
            </a:r>
            <a:r>
              <a:rPr lang="en-US" sz="2400" kern="0" dirty="0">
                <a:effectLst/>
              </a:rPr>
              <a:t> у </a:t>
            </a:r>
            <a:r>
              <a:rPr lang="en-US" sz="2400" kern="0" dirty="0" err="1">
                <a:effectLst/>
              </a:rPr>
              <a:t>самообразовање</a:t>
            </a:r>
            <a:r>
              <a:rPr lang="en-US" sz="2400" kern="0" dirty="0">
                <a:effectLst/>
              </a:rPr>
              <a:t> и </a:t>
            </a:r>
            <a:r>
              <a:rPr lang="en-US" sz="2400" kern="0" dirty="0" err="1">
                <a:effectLst/>
              </a:rPr>
              <a:t>самоформирање</a:t>
            </a:r>
            <a:r>
              <a:rPr lang="en-US" sz="2400" kern="0" dirty="0">
                <a:effectLst/>
              </a:rPr>
              <a:t>.</a:t>
            </a:r>
            <a:endParaRPr lang="en-US" sz="2400" kern="100" dirty="0">
              <a:effectLst/>
            </a:endParaRPr>
          </a:p>
          <a:p>
            <a:endParaRPr lang="en-US" sz="2400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A38DACA4-EF78-E812-D578-81D200CC2F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E13FC-1D9B-92CC-533A-F1CF07CA1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B451-0EB5-B79B-F824-D4F6DAD3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sr-Cyrl-RS" dirty="0"/>
              <a:t>Ко све васпитава?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CC0FA03-FFF5-3DC7-270A-8431A0471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>
            <a:normAutofit/>
          </a:bodyPr>
          <a:lstStyle/>
          <a:p>
            <a:r>
              <a:rPr lang="sr-Cyrl-RS" dirty="0"/>
              <a:t>Родитељи и шира породица</a:t>
            </a:r>
          </a:p>
          <a:p>
            <a:r>
              <a:rPr lang="sr-Cyrl-RS" dirty="0"/>
              <a:t>Образовни систем</a:t>
            </a:r>
          </a:p>
          <a:p>
            <a:r>
              <a:rPr lang="sr-Cyrl-RS" dirty="0"/>
              <a:t>Шира социјална средина</a:t>
            </a:r>
          </a:p>
          <a:p>
            <a:r>
              <a:rPr lang="sr-Cyrl-RS" dirty="0"/>
              <a:t>Вршњачке групе</a:t>
            </a:r>
          </a:p>
          <a:p>
            <a:r>
              <a:rPr lang="sr-Cyrl-RS" dirty="0"/>
              <a:t>Друштво у целини</a:t>
            </a:r>
            <a:endParaRPr lang="en-US" dirty="0"/>
          </a:p>
        </p:txBody>
      </p:sp>
      <p:pic>
        <p:nvPicPr>
          <p:cNvPr id="1026" name="Picture 2" descr="Vaspitanje i obrazovanje dece – RethinkingPedagogy">
            <a:extLst>
              <a:ext uri="{FF2B5EF4-FFF2-40B4-BE49-F238E27FC236}">
                <a16:creationId xmlns:a16="http://schemas.microsoft.com/office/drawing/2014/main" id="{318AB5EC-9FC2-2665-A264-A81A96A6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673353"/>
            <a:ext cx="5181600" cy="345871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ooter Placeholder 4">
            <a:extLst>
              <a:ext uri="{FF2B5EF4-FFF2-40B4-BE49-F238E27FC236}">
                <a16:creationId xmlns:a16="http://schemas.microsoft.com/office/drawing/2014/main" id="{E8C68823-4B7E-72E3-45A5-FCC2495B18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26C7D-EC78-48D1-EA16-ABCBFF4F38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Васпитни стил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1751564"/>
          </a:xfrm>
        </p:spPr>
        <p:txBody>
          <a:bodyPr>
            <a:normAutofit fontScale="92500" lnSpcReduction="10000"/>
          </a:bodyPr>
          <a:lstStyle/>
          <a:p>
            <a:r>
              <a:rPr lang="en-US" sz="4000" kern="1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Васпитни</a:t>
            </a:r>
            <a:r>
              <a:rPr lang="en-US" sz="4000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стил</a:t>
            </a:r>
            <a:r>
              <a:rPr lang="en-US" sz="4000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представља</a:t>
            </a:r>
            <a:r>
              <a:rPr lang="en-US" sz="4000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</a:t>
            </a:r>
            <a:r>
              <a:rPr lang="en-US" sz="4000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kern="1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поступке</a:t>
            </a:r>
            <a:r>
              <a:rPr lang="en-US" sz="4000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родитеља</a:t>
            </a:r>
            <a:r>
              <a:rPr lang="en-US" sz="4000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kern="1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4000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en-US" sz="4000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родитељи</a:t>
            </a:r>
            <a:r>
              <a:rPr lang="en-US" sz="4000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васпитавају</a:t>
            </a:r>
            <a:r>
              <a:rPr lang="en-US" sz="4000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своју</a:t>
            </a:r>
            <a:r>
              <a:rPr lang="en-US" sz="4000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децу</a:t>
            </a:r>
            <a:r>
              <a:rPr lang="en-US" sz="4000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sr-Cyrl-RS" dirty="0"/>
              <a:t>Шта дефинише васпитне стилове?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>
            <a:normAutofit/>
          </a:bodyPr>
          <a:lstStyle/>
          <a:p>
            <a:r>
              <a:rPr lang="en-US" sz="2600" b="1" err="1">
                <a:effectLst/>
              </a:rPr>
              <a:t>Прихватање</a:t>
            </a:r>
            <a:r>
              <a:rPr lang="en-US" sz="2600">
                <a:effectLst/>
              </a:rPr>
              <a:t> </a:t>
            </a:r>
            <a:r>
              <a:rPr lang="en-US" sz="2600" err="1">
                <a:effectLst/>
              </a:rPr>
              <a:t>подразумева</a:t>
            </a:r>
            <a:r>
              <a:rPr lang="en-US" sz="2600">
                <a:effectLst/>
              </a:rPr>
              <a:t> </a:t>
            </a:r>
            <a:r>
              <a:rPr lang="en-US" sz="2600" b="1" err="1">
                <a:effectLst/>
              </a:rPr>
              <a:t>емоционалну</a:t>
            </a:r>
            <a:r>
              <a:rPr lang="en-US" sz="2600" b="1">
                <a:effectLst/>
              </a:rPr>
              <a:t> </a:t>
            </a:r>
            <a:r>
              <a:rPr lang="en-US" sz="2600" b="1" err="1">
                <a:effectLst/>
              </a:rPr>
              <a:t>топлину</a:t>
            </a:r>
            <a:r>
              <a:rPr lang="en-US" sz="2600" b="1">
                <a:effectLst/>
              </a:rPr>
              <a:t> и </a:t>
            </a:r>
            <a:r>
              <a:rPr lang="en-US" sz="2600" b="1" err="1">
                <a:effectLst/>
              </a:rPr>
              <a:t>блискост</a:t>
            </a:r>
            <a:r>
              <a:rPr lang="en-US" sz="2600" b="1">
                <a:effectLst/>
              </a:rPr>
              <a:t> </a:t>
            </a:r>
            <a:r>
              <a:rPr lang="en-US" sz="2600" b="1" err="1">
                <a:effectLst/>
              </a:rPr>
              <a:t>родитеља</a:t>
            </a:r>
            <a:r>
              <a:rPr lang="en-US" sz="2600" b="1">
                <a:effectLst/>
              </a:rPr>
              <a:t> </a:t>
            </a:r>
            <a:r>
              <a:rPr lang="en-US" sz="2600" b="1" err="1">
                <a:effectLst/>
              </a:rPr>
              <a:t>према</a:t>
            </a:r>
            <a:r>
              <a:rPr lang="en-US" sz="2600" b="1">
                <a:effectLst/>
              </a:rPr>
              <a:t> </a:t>
            </a:r>
            <a:r>
              <a:rPr lang="en-US" sz="2600" b="1" err="1">
                <a:effectLst/>
              </a:rPr>
              <a:t>детету</a:t>
            </a:r>
            <a:r>
              <a:rPr lang="en-US" sz="2600">
                <a:effectLst/>
              </a:rPr>
              <a:t>, </a:t>
            </a:r>
            <a:r>
              <a:rPr lang="en-US" sz="2600" err="1">
                <a:effectLst/>
              </a:rPr>
              <a:t>као</a:t>
            </a:r>
            <a:r>
              <a:rPr lang="en-US" sz="2600">
                <a:effectLst/>
              </a:rPr>
              <a:t> и </a:t>
            </a:r>
            <a:r>
              <a:rPr lang="en-US" sz="2600" err="1">
                <a:effectLst/>
              </a:rPr>
              <a:t>активно</a:t>
            </a:r>
            <a:r>
              <a:rPr lang="en-US" sz="2600">
                <a:effectLst/>
              </a:rPr>
              <a:t> </a:t>
            </a:r>
            <a:r>
              <a:rPr lang="en-US" sz="2600" err="1">
                <a:effectLst/>
              </a:rPr>
              <a:t>настојање</a:t>
            </a:r>
            <a:r>
              <a:rPr lang="en-US" sz="2600">
                <a:effectLst/>
              </a:rPr>
              <a:t> </a:t>
            </a:r>
            <a:r>
              <a:rPr lang="en-US" sz="2600" err="1">
                <a:effectLst/>
              </a:rPr>
              <a:t>родитеља</a:t>
            </a:r>
            <a:r>
              <a:rPr lang="en-US" sz="2600">
                <a:effectLst/>
              </a:rPr>
              <a:t> </a:t>
            </a:r>
            <a:r>
              <a:rPr lang="en-US" sz="2600" err="1">
                <a:effectLst/>
              </a:rPr>
              <a:t>да</a:t>
            </a:r>
            <a:r>
              <a:rPr lang="en-US" sz="2600">
                <a:effectLst/>
              </a:rPr>
              <a:t> </a:t>
            </a:r>
            <a:r>
              <a:rPr lang="en-US" sz="2600" err="1">
                <a:effectLst/>
              </a:rPr>
              <a:t>се</a:t>
            </a:r>
            <a:r>
              <a:rPr lang="en-US" sz="2600">
                <a:effectLst/>
              </a:rPr>
              <a:t> </a:t>
            </a:r>
            <a:r>
              <a:rPr lang="en-US" sz="2600" err="1">
                <a:effectLst/>
              </a:rPr>
              <a:t>дете</a:t>
            </a:r>
            <a:r>
              <a:rPr lang="en-US" sz="2600">
                <a:effectLst/>
              </a:rPr>
              <a:t> </a:t>
            </a:r>
            <a:r>
              <a:rPr lang="en-US" sz="2600" err="1">
                <a:effectLst/>
              </a:rPr>
              <a:t>развије</a:t>
            </a:r>
            <a:r>
              <a:rPr lang="en-US" sz="2600">
                <a:effectLst/>
              </a:rPr>
              <a:t> у </a:t>
            </a:r>
            <a:r>
              <a:rPr lang="en-US" sz="2600" err="1">
                <a:effectLst/>
              </a:rPr>
              <a:t>зрелу</a:t>
            </a:r>
            <a:r>
              <a:rPr lang="en-US" sz="2600">
                <a:effectLst/>
              </a:rPr>
              <a:t> и </a:t>
            </a:r>
            <a:r>
              <a:rPr lang="en-US" sz="2600" err="1">
                <a:effectLst/>
              </a:rPr>
              <a:t>здраву</a:t>
            </a:r>
            <a:r>
              <a:rPr lang="en-US" sz="2600">
                <a:effectLst/>
              </a:rPr>
              <a:t> </a:t>
            </a:r>
            <a:r>
              <a:rPr lang="en-US" sz="2600" err="1">
                <a:effectLst/>
              </a:rPr>
              <a:t>личност</a:t>
            </a:r>
            <a:r>
              <a:rPr lang="en-US" sz="2600">
                <a:effectLst/>
              </a:rPr>
              <a:t>. </a:t>
            </a:r>
            <a:endParaRPr lang="sr-Cyrl-RS" sz="2600">
              <a:effectLst/>
            </a:endParaRPr>
          </a:p>
          <a:p>
            <a:r>
              <a:rPr lang="en-US" sz="2600" b="1" err="1">
                <a:effectLst/>
              </a:rPr>
              <a:t>Контрола</a:t>
            </a:r>
            <a:r>
              <a:rPr lang="en-US" sz="2600">
                <a:effectLst/>
              </a:rPr>
              <a:t> </a:t>
            </a:r>
            <a:r>
              <a:rPr lang="en-US" sz="2600" err="1">
                <a:effectLst/>
              </a:rPr>
              <a:t>значи</a:t>
            </a:r>
            <a:r>
              <a:rPr lang="en-US" sz="2600">
                <a:effectLst/>
              </a:rPr>
              <a:t> </a:t>
            </a:r>
            <a:r>
              <a:rPr lang="en-US" sz="2600" b="1" err="1">
                <a:effectLst/>
              </a:rPr>
              <a:t>постављање</a:t>
            </a:r>
            <a:r>
              <a:rPr lang="en-US" sz="2600" b="1">
                <a:effectLst/>
              </a:rPr>
              <a:t> </a:t>
            </a:r>
            <a:r>
              <a:rPr lang="en-US" sz="2600" b="1" err="1">
                <a:effectLst/>
              </a:rPr>
              <a:t>граница</a:t>
            </a:r>
            <a:r>
              <a:rPr lang="en-US" sz="2600" b="1">
                <a:effectLst/>
              </a:rPr>
              <a:t> </a:t>
            </a:r>
            <a:r>
              <a:rPr lang="en-US" sz="2600" b="1" err="1">
                <a:effectLst/>
              </a:rPr>
              <a:t>детету</a:t>
            </a:r>
            <a:r>
              <a:rPr lang="en-US" sz="2600">
                <a:effectLst/>
              </a:rPr>
              <a:t> у </a:t>
            </a:r>
            <a:r>
              <a:rPr lang="en-US" sz="2600" err="1">
                <a:effectLst/>
              </a:rPr>
              <a:t>његовом</a:t>
            </a:r>
            <a:r>
              <a:rPr lang="en-US" sz="2600">
                <a:effectLst/>
              </a:rPr>
              <a:t> </a:t>
            </a:r>
            <a:r>
              <a:rPr lang="en-US" sz="2600" err="1">
                <a:effectLst/>
              </a:rPr>
              <a:t>понашању</a:t>
            </a:r>
            <a:r>
              <a:rPr lang="en-US" sz="2600">
                <a:effectLst/>
              </a:rPr>
              <a:t>, </a:t>
            </a:r>
            <a:r>
              <a:rPr lang="en-US" sz="2600" err="1">
                <a:effectLst/>
              </a:rPr>
              <a:t>које</a:t>
            </a:r>
            <a:r>
              <a:rPr lang="en-US" sz="2600">
                <a:effectLst/>
              </a:rPr>
              <a:t> </a:t>
            </a:r>
            <a:r>
              <a:rPr lang="en-US" sz="2600" err="1">
                <a:effectLst/>
              </a:rPr>
              <a:t>могу</a:t>
            </a:r>
            <a:r>
              <a:rPr lang="en-US" sz="2600">
                <a:effectLst/>
              </a:rPr>
              <a:t> </a:t>
            </a:r>
            <a:r>
              <a:rPr lang="en-US" sz="2600" err="1">
                <a:effectLst/>
              </a:rPr>
              <a:t>бити</a:t>
            </a:r>
            <a:r>
              <a:rPr lang="en-US" sz="2600">
                <a:effectLst/>
              </a:rPr>
              <a:t> </a:t>
            </a:r>
            <a:r>
              <a:rPr lang="en-US" sz="2600" err="1">
                <a:effectLst/>
              </a:rPr>
              <a:t>адекватне</a:t>
            </a:r>
            <a:r>
              <a:rPr lang="en-US" sz="2600">
                <a:effectLst/>
              </a:rPr>
              <a:t>, </a:t>
            </a:r>
            <a:r>
              <a:rPr lang="en-US" sz="2600" err="1">
                <a:effectLst/>
              </a:rPr>
              <a:t>слабе</a:t>
            </a:r>
            <a:r>
              <a:rPr lang="en-US" sz="2600">
                <a:effectLst/>
              </a:rPr>
              <a:t> </a:t>
            </a:r>
            <a:r>
              <a:rPr lang="en-US" sz="2600" err="1">
                <a:effectLst/>
              </a:rPr>
              <a:t>или</a:t>
            </a:r>
            <a:r>
              <a:rPr lang="en-US" sz="2600">
                <a:effectLst/>
              </a:rPr>
              <a:t> </a:t>
            </a:r>
            <a:r>
              <a:rPr lang="en-US" sz="2600" err="1">
                <a:effectLst/>
              </a:rPr>
              <a:t>ригидне</a:t>
            </a:r>
            <a:r>
              <a:rPr lang="en-US" sz="2600">
                <a:effectLst/>
              </a:rPr>
              <a:t>.</a:t>
            </a:r>
          </a:p>
          <a:p>
            <a:endParaRPr lang="en-US" sz="2600"/>
          </a:p>
        </p:txBody>
      </p:sp>
      <p:sp>
        <p:nvSpPr>
          <p:cNvPr id="2055" name="Footer Placeholder 4">
            <a:extLst>
              <a:ext uri="{FF2B5EF4-FFF2-40B4-BE49-F238E27FC236}">
                <a16:creationId xmlns:a16="http://schemas.microsoft.com/office/drawing/2014/main" id="{B392CD79-1A00-CAA7-8A52-45152766E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C564919-0081-3F56-AD7B-67F812899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2056" name="Picture 8" descr="Različiti vaspitni stilovi roditelja -">
            <a:extLst>
              <a:ext uri="{FF2B5EF4-FFF2-40B4-BE49-F238E27FC236}">
                <a16:creationId xmlns:a16="http://schemas.microsoft.com/office/drawing/2014/main" id="{988E9312-040B-17B4-7893-18B298DB2F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39" y="2628900"/>
            <a:ext cx="5175522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Ауторитарни стил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>
                <a:cs typeface="+mn-lt"/>
              </a:rPr>
              <a:t>Одлике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Карактерише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га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висока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контрола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и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ниско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прихватање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детета</a:t>
            </a:r>
            <a:endParaRPr lang="sr-Cyrl-RS" kern="0" dirty="0">
              <a:effectLst/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Ауторитарни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родитељи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емоционално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дистанцирани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постављају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јасне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доследне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границе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детету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800" kern="0" dirty="0">
              <a:solidFill>
                <a:srgbClr val="212529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Ауторитарни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родитељи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захтеве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очекивања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испуни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Емоционално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удаљени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ретко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исказују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љубав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топлину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сматрају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ће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тај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размазити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Cyrl-RS" dirty="0">
                <a:latin typeface="Baskerville Old Face" panose="02020602080505020303" pitchFamily="18" charset="77"/>
                <a:ea typeface="Baskerville" panose="02020502070401020303" pitchFamily="18" charset="0"/>
              </a:rPr>
              <a:t>Предности</a:t>
            </a:r>
            <a:endPara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sz="19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Дете је послушно и ефикасно.</a:t>
            </a:r>
          </a:p>
          <a:p>
            <a:pPr marL="0" indent="0">
              <a:buNone/>
            </a:pPr>
            <a:endParaRPr lang="sr-Cyrl-RS" b="1" dirty="0"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>
                <a:latin typeface="Baskerville Old Face" panose="02020602080505020303" pitchFamily="18" charset="77"/>
                <a:ea typeface="Baskerville" panose="02020502070401020303" pitchFamily="18" charset="0"/>
              </a:rPr>
              <a:t>Недостаци</a:t>
            </a:r>
            <a:endPara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r-Cyrl-RS" sz="1800" b="1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Дете нема довољно самопоуздања и није срећно. </a:t>
            </a:r>
          </a:p>
          <a:p>
            <a:endParaRPr lang="sr-Cyrl-RS" sz="1800" b="1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0" indent="0">
              <a:buNone/>
            </a:pPr>
            <a:endParaRPr lang="sr-Cyrl-RS" sz="1800" dirty="0"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0447695-C6A6-3679-F630-54B15F08F6E8}"/>
              </a:ext>
            </a:extLst>
          </p:cNvPr>
          <p:cNvSpPr txBox="1">
            <a:spLocks/>
          </p:cNvSpPr>
          <p:nvPr/>
        </p:nvSpPr>
        <p:spPr>
          <a:xfrm>
            <a:off x="4325112" y="4918228"/>
            <a:ext cx="1312208" cy="107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r-Cyrl-RS" dirty="0"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pic>
        <p:nvPicPr>
          <p:cNvPr id="13" name="Picture 2" descr="Васпитни стилови » ОШ &quot;Краљ Александар I&quot; - Нови Београд">
            <a:extLst>
              <a:ext uri="{FF2B5EF4-FFF2-40B4-BE49-F238E27FC236}">
                <a16:creationId xmlns:a16="http://schemas.microsoft.com/office/drawing/2014/main" id="{798500F2-1399-5165-F2F0-5EB407A85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77" y="3267298"/>
            <a:ext cx="2722435" cy="272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2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Попустљиви стил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1" dirty="0"/>
              <a:t>Одлике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Овај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карактерише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ниска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прихватање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детета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Попустљиви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родитељи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не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постављају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никакве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посебне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захтеве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или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ограничења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детету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Имају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јако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мале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захтеве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у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односу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дете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и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показују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своје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неслагање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испољеним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понашањем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или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поступцима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детета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супротстављају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својој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деци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и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имају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проблема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их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контролишу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Cyrl-RS" dirty="0">
                <a:latin typeface="Baskerville Old Face" panose="02020602080505020303" pitchFamily="18" charset="77"/>
                <a:ea typeface="Baskerville" panose="02020502070401020303" pitchFamily="18" charset="0"/>
              </a:rPr>
              <a:t>Предности</a:t>
            </a:r>
            <a:endPara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473300" cy="3320861"/>
          </a:xfrm>
        </p:spPr>
        <p:txBody>
          <a:bodyPr>
            <a:normAutofit fontScale="92500" lnSpcReduction="20000"/>
          </a:bodyPr>
          <a:lstStyle/>
          <a:p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Односи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родитеља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и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деце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обично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добри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родитељи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веома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топли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и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показују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много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љубави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они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„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најбољи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другови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“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својој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деци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sr-Cyrl-RS" sz="1800" kern="0" dirty="0">
              <a:solidFill>
                <a:srgbClr val="212529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>
                <a:latin typeface="Baskerville Old Face" panose="02020602080505020303" pitchFamily="18" charset="77"/>
                <a:ea typeface="Baskerville" panose="02020502070401020303" pitchFamily="18" charset="0"/>
              </a:rPr>
              <a:t>Недостаци</a:t>
            </a:r>
            <a:endPara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несигурно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ниско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самопоуздање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имати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тешкоће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прихватањем</a:t>
            </a:r>
            <a:r>
              <a:rPr lang="en-US" sz="1800" b="1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ауторитета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нису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постављани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захтеви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оствари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онолико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колике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могућности</a:t>
            </a:r>
            <a:r>
              <a:rPr lang="en-US" sz="1800" kern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Cyrl-RS" sz="16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9</a:t>
            </a:fld>
            <a:endParaRPr lang="en-US" dirty="0"/>
          </a:p>
        </p:txBody>
      </p:sp>
      <p:pic>
        <p:nvPicPr>
          <p:cNvPr id="4098" name="Picture 2" descr="Пермисивно васпитање">
            <a:extLst>
              <a:ext uri="{FF2B5EF4-FFF2-40B4-BE49-F238E27FC236}">
                <a16:creationId xmlns:a16="http://schemas.microsoft.com/office/drawing/2014/main" id="{C758F471-76BA-7682-D5D4-184AE404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48" y="3844031"/>
            <a:ext cx="3144143" cy="2034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5387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411</TotalTime>
  <Words>609</Words>
  <Application>Microsoft Office PowerPoint</Application>
  <PresentationFormat>Widescreen</PresentationFormat>
  <Paragraphs>79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Segoe UI</vt:lpstr>
      <vt:lpstr>Symbol</vt:lpstr>
      <vt:lpstr>Office Theme</vt:lpstr>
      <vt:lpstr>Васпитни стилови родитеља и њихов утицај на развој детета</vt:lpstr>
      <vt:lpstr>Добро васпитање је највеће добро које можемо оставити деци.</vt:lpstr>
      <vt:lpstr>Шта је то васпитање?</vt:lpstr>
      <vt:lpstr>Шта је све васпитање?</vt:lpstr>
      <vt:lpstr>Ко све васпитава?</vt:lpstr>
      <vt:lpstr>Васпитни стил</vt:lpstr>
      <vt:lpstr>Шта дефинише васпитне стилове?</vt:lpstr>
      <vt:lpstr>Ауторитарни стил</vt:lpstr>
      <vt:lpstr>Попустљиви стил</vt:lpstr>
      <vt:lpstr>Ауторитативни стил</vt:lpstr>
      <vt:lpstr>Занемарујући стил</vt:lpstr>
      <vt:lpstr> 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Васпитни стилови родитеља и њихов утицај на развој детета</dc:title>
  <dc:creator>dragan josipovic</dc:creator>
  <cp:lastModifiedBy>dragan josipovic</cp:lastModifiedBy>
  <cp:revision>10</cp:revision>
  <dcterms:created xsi:type="dcterms:W3CDTF">2024-05-08T14:30:34Z</dcterms:created>
  <dcterms:modified xsi:type="dcterms:W3CDTF">2024-05-22T14:23:03Z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