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5" r:id="rId8"/>
    <p:sldId id="266" r:id="rId9"/>
    <p:sldId id="274" r:id="rId10"/>
    <p:sldId id="269" r:id="rId11"/>
    <p:sldId id="281" r:id="rId12"/>
    <p:sldId id="273" r:id="rId13"/>
    <p:sldId id="280" r:id="rId14"/>
    <p:sldId id="279" r:id="rId15"/>
    <p:sldId id="276" r:id="rId16"/>
    <p:sldId id="270" r:id="rId17"/>
    <p:sldId id="27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BEFDE-CBC5-4E71-B9B9-CD289D41A30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D35FA21-493C-46AD-82E8-FF07FEDA2760}">
      <dgm:prSet phldrT="[Text]"/>
      <dgm:spPr/>
      <dgm:t>
        <a:bodyPr/>
        <a:lstStyle/>
        <a:p>
          <a:r>
            <a:rPr lang="sr-Cyrl-RS" dirty="0" smtClean="0"/>
            <a:t>Први ниво</a:t>
          </a:r>
          <a:endParaRPr lang="en-US" dirty="0"/>
        </a:p>
      </dgm:t>
    </dgm:pt>
    <dgm:pt modelId="{124FD960-DE6A-4CF4-92A0-3322991876AB}" type="parTrans" cxnId="{0FD6EAD9-9E88-49B0-8F40-7F83319A7A51}">
      <dgm:prSet/>
      <dgm:spPr/>
      <dgm:t>
        <a:bodyPr/>
        <a:lstStyle/>
        <a:p>
          <a:endParaRPr lang="en-US"/>
        </a:p>
      </dgm:t>
    </dgm:pt>
    <dgm:pt modelId="{EBB3BF14-9BAE-4644-B90D-8BC28E4C2D8F}" type="sibTrans" cxnId="{0FD6EAD9-9E88-49B0-8F40-7F83319A7A51}">
      <dgm:prSet/>
      <dgm:spPr/>
      <dgm:t>
        <a:bodyPr/>
        <a:lstStyle/>
        <a:p>
          <a:endParaRPr lang="en-US"/>
        </a:p>
      </dgm:t>
    </dgm:pt>
    <dgm:pt modelId="{C1480EC6-F926-4B99-A9CB-606EFEB60AC3}">
      <dgm:prSet phldrT="[Text]"/>
      <dgm:spPr/>
      <dgm:t>
        <a:bodyPr/>
        <a:lstStyle/>
        <a:p>
          <a:r>
            <a:rPr lang="sr-Cyrl-RS" dirty="0" smtClean="0"/>
            <a:t>Други ниво</a:t>
          </a:r>
          <a:endParaRPr lang="en-US" dirty="0"/>
        </a:p>
      </dgm:t>
    </dgm:pt>
    <dgm:pt modelId="{18342933-A874-49B4-BEF3-E2F64D6E5E37}" type="parTrans" cxnId="{8E5AB183-6922-4B28-8A7F-04E372B380A9}">
      <dgm:prSet/>
      <dgm:spPr/>
      <dgm:t>
        <a:bodyPr/>
        <a:lstStyle/>
        <a:p>
          <a:endParaRPr lang="en-US"/>
        </a:p>
      </dgm:t>
    </dgm:pt>
    <dgm:pt modelId="{6480B1CE-C056-4217-B079-DADD62264934}" type="sibTrans" cxnId="{8E5AB183-6922-4B28-8A7F-04E372B380A9}">
      <dgm:prSet/>
      <dgm:spPr/>
      <dgm:t>
        <a:bodyPr/>
        <a:lstStyle/>
        <a:p>
          <a:endParaRPr lang="en-US"/>
        </a:p>
      </dgm:t>
    </dgm:pt>
    <dgm:pt modelId="{5A0D6643-28CC-42C5-84B0-A0EB5CC953CC}">
      <dgm:prSet phldrT="[Text]"/>
      <dgm:spPr/>
      <dgm:t>
        <a:bodyPr/>
        <a:lstStyle/>
        <a:p>
          <a:r>
            <a:rPr lang="sr-Cyrl-RS" dirty="0" smtClean="0"/>
            <a:t>Тречи ниво</a:t>
          </a:r>
          <a:endParaRPr lang="en-US" dirty="0"/>
        </a:p>
      </dgm:t>
    </dgm:pt>
    <dgm:pt modelId="{48AE3DDE-26B0-45E6-98B6-558AE4B7FE3E}" type="parTrans" cxnId="{B7823E7D-BD8E-4C82-9B99-22FFDD964400}">
      <dgm:prSet/>
      <dgm:spPr/>
      <dgm:t>
        <a:bodyPr/>
        <a:lstStyle/>
        <a:p>
          <a:endParaRPr lang="en-US"/>
        </a:p>
      </dgm:t>
    </dgm:pt>
    <dgm:pt modelId="{D24C607D-7B88-40F4-9301-C11C63AE5757}" type="sibTrans" cxnId="{B7823E7D-BD8E-4C82-9B99-22FFDD964400}">
      <dgm:prSet/>
      <dgm:spPr/>
      <dgm:t>
        <a:bodyPr/>
        <a:lstStyle/>
        <a:p>
          <a:endParaRPr lang="en-US"/>
        </a:p>
      </dgm:t>
    </dgm:pt>
    <dgm:pt modelId="{A764708D-C72D-461E-BAE3-63D5CB0D451C}" type="pres">
      <dgm:prSet presAssocID="{EBEBEFDE-CBC5-4E71-B9B9-CD289D41A301}" presName="Name0" presStyleCnt="0">
        <dgm:presLayoutVars>
          <dgm:dir/>
          <dgm:resizeHandles val="exact"/>
        </dgm:presLayoutVars>
      </dgm:prSet>
      <dgm:spPr/>
    </dgm:pt>
    <dgm:pt modelId="{59E6F12D-F213-431F-BC68-800E03A8B027}" type="pres">
      <dgm:prSet presAssocID="{EBEBEFDE-CBC5-4E71-B9B9-CD289D41A301}" presName="bkgdShp" presStyleLbl="alignAccFollowNode1" presStyleIdx="0" presStyleCnt="1"/>
      <dgm:spPr/>
    </dgm:pt>
    <dgm:pt modelId="{E5144FBE-2CE1-4430-8122-05F806E4B1CD}" type="pres">
      <dgm:prSet presAssocID="{EBEBEFDE-CBC5-4E71-B9B9-CD289D41A301}" presName="linComp" presStyleCnt="0"/>
      <dgm:spPr/>
    </dgm:pt>
    <dgm:pt modelId="{13AC31CD-1663-486E-BC59-59C98D8A26DB}" type="pres">
      <dgm:prSet presAssocID="{0D35FA21-493C-46AD-82E8-FF07FEDA2760}" presName="compNode" presStyleCnt="0"/>
      <dgm:spPr/>
    </dgm:pt>
    <dgm:pt modelId="{22A4E79D-22F0-441D-9417-D8558E7722FA}" type="pres">
      <dgm:prSet presAssocID="{0D35FA21-493C-46AD-82E8-FF07FEDA27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A8547-E7F4-4473-8D80-EEB36B75D82B}" type="pres">
      <dgm:prSet presAssocID="{0D35FA21-493C-46AD-82E8-FF07FEDA2760}" presName="invisiNode" presStyleLbl="node1" presStyleIdx="0" presStyleCnt="3"/>
      <dgm:spPr/>
    </dgm:pt>
    <dgm:pt modelId="{E0FF1ED4-D8D5-47D3-9CF9-1C8A72DB6FC5}" type="pres">
      <dgm:prSet presAssocID="{0D35FA21-493C-46AD-82E8-FF07FEDA2760}" presName="imagNode" presStyleLbl="fgImgPlace1" presStyleIdx="0" presStyleCnt="3"/>
      <dgm:spPr/>
    </dgm:pt>
    <dgm:pt modelId="{C5CB1E19-F62D-45F6-8A59-DFDF4C429C04}" type="pres">
      <dgm:prSet presAssocID="{EBB3BF14-9BAE-4644-B90D-8BC28E4C2D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7398D4-24AD-4CEF-B77B-75CC4B1CB3AB}" type="pres">
      <dgm:prSet presAssocID="{C1480EC6-F926-4B99-A9CB-606EFEB60AC3}" presName="compNode" presStyleCnt="0"/>
      <dgm:spPr/>
    </dgm:pt>
    <dgm:pt modelId="{C5578DEF-74F8-4040-B237-698F78B52DB0}" type="pres">
      <dgm:prSet presAssocID="{C1480EC6-F926-4B99-A9CB-606EFEB60A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8D1F3-C4EA-4B44-ADCE-4DE7665C83C4}" type="pres">
      <dgm:prSet presAssocID="{C1480EC6-F926-4B99-A9CB-606EFEB60AC3}" presName="invisiNode" presStyleLbl="node1" presStyleIdx="1" presStyleCnt="3"/>
      <dgm:spPr/>
    </dgm:pt>
    <dgm:pt modelId="{2CB2C2CB-25F2-4D7B-8B43-A93D6E4CE81E}" type="pres">
      <dgm:prSet presAssocID="{C1480EC6-F926-4B99-A9CB-606EFEB60AC3}" presName="imagNode" presStyleLbl="fgImgPlace1" presStyleIdx="1" presStyleCnt="3"/>
      <dgm:spPr/>
    </dgm:pt>
    <dgm:pt modelId="{7EF6E865-5419-4DEA-B690-B7CB4B5443AA}" type="pres">
      <dgm:prSet presAssocID="{6480B1CE-C056-4217-B079-DADD622649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B0B77C-920F-46B4-8A8A-A53D479461E9}" type="pres">
      <dgm:prSet presAssocID="{5A0D6643-28CC-42C5-84B0-A0EB5CC953CC}" presName="compNode" presStyleCnt="0"/>
      <dgm:spPr/>
    </dgm:pt>
    <dgm:pt modelId="{2C65C834-472B-4EC7-9CE0-EED55C97418A}" type="pres">
      <dgm:prSet presAssocID="{5A0D6643-28CC-42C5-84B0-A0EB5CC953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9854-8FFF-41D9-90BB-EE6AB777CF8E}" type="pres">
      <dgm:prSet presAssocID="{5A0D6643-28CC-42C5-84B0-A0EB5CC953CC}" presName="invisiNode" presStyleLbl="node1" presStyleIdx="2" presStyleCnt="3"/>
      <dgm:spPr/>
    </dgm:pt>
    <dgm:pt modelId="{40B57768-05ED-4940-9B2B-431AA950E309}" type="pres">
      <dgm:prSet presAssocID="{5A0D6643-28CC-42C5-84B0-A0EB5CC953CC}" presName="imagNode" presStyleLbl="fgImgPlace1" presStyleIdx="2" presStyleCnt="3"/>
      <dgm:spPr/>
    </dgm:pt>
  </dgm:ptLst>
  <dgm:cxnLst>
    <dgm:cxn modelId="{6CDEF1C9-C103-45D6-9086-6FACBEC720A7}" type="presOf" srcId="{C1480EC6-F926-4B99-A9CB-606EFEB60AC3}" destId="{C5578DEF-74F8-4040-B237-698F78B52DB0}" srcOrd="0" destOrd="0" presId="urn:microsoft.com/office/officeart/2005/8/layout/pList2"/>
    <dgm:cxn modelId="{B7823E7D-BD8E-4C82-9B99-22FFDD964400}" srcId="{EBEBEFDE-CBC5-4E71-B9B9-CD289D41A301}" destId="{5A0D6643-28CC-42C5-84B0-A0EB5CC953CC}" srcOrd="2" destOrd="0" parTransId="{48AE3DDE-26B0-45E6-98B6-558AE4B7FE3E}" sibTransId="{D24C607D-7B88-40F4-9301-C11C63AE5757}"/>
    <dgm:cxn modelId="{9EA7CB3C-069A-4C94-87E2-736217C423B6}" type="presOf" srcId="{6480B1CE-C056-4217-B079-DADD62264934}" destId="{7EF6E865-5419-4DEA-B690-B7CB4B5443AA}" srcOrd="0" destOrd="0" presId="urn:microsoft.com/office/officeart/2005/8/layout/pList2"/>
    <dgm:cxn modelId="{0FD6EAD9-9E88-49B0-8F40-7F83319A7A51}" srcId="{EBEBEFDE-CBC5-4E71-B9B9-CD289D41A301}" destId="{0D35FA21-493C-46AD-82E8-FF07FEDA2760}" srcOrd="0" destOrd="0" parTransId="{124FD960-DE6A-4CF4-92A0-3322991876AB}" sibTransId="{EBB3BF14-9BAE-4644-B90D-8BC28E4C2D8F}"/>
    <dgm:cxn modelId="{511A7DFC-3E60-4636-9FC7-39A2EC7C16A4}" type="presOf" srcId="{EBEBEFDE-CBC5-4E71-B9B9-CD289D41A301}" destId="{A764708D-C72D-461E-BAE3-63D5CB0D451C}" srcOrd="0" destOrd="0" presId="urn:microsoft.com/office/officeart/2005/8/layout/pList2"/>
    <dgm:cxn modelId="{054726C8-F7D3-49DE-8650-8FCD9D26C086}" type="presOf" srcId="{0D35FA21-493C-46AD-82E8-FF07FEDA2760}" destId="{22A4E79D-22F0-441D-9417-D8558E7722FA}" srcOrd="0" destOrd="0" presId="urn:microsoft.com/office/officeart/2005/8/layout/pList2"/>
    <dgm:cxn modelId="{8304E1B0-272C-4125-846A-33FC25977663}" type="presOf" srcId="{5A0D6643-28CC-42C5-84B0-A0EB5CC953CC}" destId="{2C65C834-472B-4EC7-9CE0-EED55C97418A}" srcOrd="0" destOrd="0" presId="urn:microsoft.com/office/officeart/2005/8/layout/pList2"/>
    <dgm:cxn modelId="{8E5AB183-6922-4B28-8A7F-04E372B380A9}" srcId="{EBEBEFDE-CBC5-4E71-B9B9-CD289D41A301}" destId="{C1480EC6-F926-4B99-A9CB-606EFEB60AC3}" srcOrd="1" destOrd="0" parTransId="{18342933-A874-49B4-BEF3-E2F64D6E5E37}" sibTransId="{6480B1CE-C056-4217-B079-DADD62264934}"/>
    <dgm:cxn modelId="{4734DC67-BC14-4BBF-AAE2-5049C310E110}" type="presOf" srcId="{EBB3BF14-9BAE-4644-B90D-8BC28E4C2D8F}" destId="{C5CB1E19-F62D-45F6-8A59-DFDF4C429C04}" srcOrd="0" destOrd="0" presId="urn:microsoft.com/office/officeart/2005/8/layout/pList2"/>
    <dgm:cxn modelId="{672726FB-337D-4DD1-B621-25B715E390B8}" type="presParOf" srcId="{A764708D-C72D-461E-BAE3-63D5CB0D451C}" destId="{59E6F12D-F213-431F-BC68-800E03A8B027}" srcOrd="0" destOrd="0" presId="urn:microsoft.com/office/officeart/2005/8/layout/pList2"/>
    <dgm:cxn modelId="{11DA952A-B7F7-49C1-9485-1590D7A65F2C}" type="presParOf" srcId="{A764708D-C72D-461E-BAE3-63D5CB0D451C}" destId="{E5144FBE-2CE1-4430-8122-05F806E4B1CD}" srcOrd="1" destOrd="0" presId="urn:microsoft.com/office/officeart/2005/8/layout/pList2"/>
    <dgm:cxn modelId="{F5640CB7-A776-4445-8347-0214353AB28B}" type="presParOf" srcId="{E5144FBE-2CE1-4430-8122-05F806E4B1CD}" destId="{13AC31CD-1663-486E-BC59-59C98D8A26DB}" srcOrd="0" destOrd="0" presId="urn:microsoft.com/office/officeart/2005/8/layout/pList2"/>
    <dgm:cxn modelId="{1DAD96FF-FC77-477F-8442-5FF8CE2537BD}" type="presParOf" srcId="{13AC31CD-1663-486E-BC59-59C98D8A26DB}" destId="{22A4E79D-22F0-441D-9417-D8558E7722FA}" srcOrd="0" destOrd="0" presId="urn:microsoft.com/office/officeart/2005/8/layout/pList2"/>
    <dgm:cxn modelId="{9EFA215B-0363-4766-9673-035DE78E76F2}" type="presParOf" srcId="{13AC31CD-1663-486E-BC59-59C98D8A26DB}" destId="{BE1A8547-E7F4-4473-8D80-EEB36B75D82B}" srcOrd="1" destOrd="0" presId="urn:microsoft.com/office/officeart/2005/8/layout/pList2"/>
    <dgm:cxn modelId="{F6A15998-486B-4D05-B230-A857BDF5D05C}" type="presParOf" srcId="{13AC31CD-1663-486E-BC59-59C98D8A26DB}" destId="{E0FF1ED4-D8D5-47D3-9CF9-1C8A72DB6FC5}" srcOrd="2" destOrd="0" presId="urn:microsoft.com/office/officeart/2005/8/layout/pList2"/>
    <dgm:cxn modelId="{16B3FF01-D94B-4F66-9FC7-88455B2EE147}" type="presParOf" srcId="{E5144FBE-2CE1-4430-8122-05F806E4B1CD}" destId="{C5CB1E19-F62D-45F6-8A59-DFDF4C429C04}" srcOrd="1" destOrd="0" presId="urn:microsoft.com/office/officeart/2005/8/layout/pList2"/>
    <dgm:cxn modelId="{6EC2CA35-C8D7-4A7A-B288-C51F9961762F}" type="presParOf" srcId="{E5144FBE-2CE1-4430-8122-05F806E4B1CD}" destId="{E47398D4-24AD-4CEF-B77B-75CC4B1CB3AB}" srcOrd="2" destOrd="0" presId="urn:microsoft.com/office/officeart/2005/8/layout/pList2"/>
    <dgm:cxn modelId="{4D592AD2-6E89-42EC-9B68-C50EDE62F048}" type="presParOf" srcId="{E47398D4-24AD-4CEF-B77B-75CC4B1CB3AB}" destId="{C5578DEF-74F8-4040-B237-698F78B52DB0}" srcOrd="0" destOrd="0" presId="urn:microsoft.com/office/officeart/2005/8/layout/pList2"/>
    <dgm:cxn modelId="{C9BB990D-E630-4A65-9B8C-31D98A6805D4}" type="presParOf" srcId="{E47398D4-24AD-4CEF-B77B-75CC4B1CB3AB}" destId="{83D8D1F3-C4EA-4B44-ADCE-4DE7665C83C4}" srcOrd="1" destOrd="0" presId="urn:microsoft.com/office/officeart/2005/8/layout/pList2"/>
    <dgm:cxn modelId="{FC5F6FA3-7ED1-4746-9D46-CFB1522EA156}" type="presParOf" srcId="{E47398D4-24AD-4CEF-B77B-75CC4B1CB3AB}" destId="{2CB2C2CB-25F2-4D7B-8B43-A93D6E4CE81E}" srcOrd="2" destOrd="0" presId="urn:microsoft.com/office/officeart/2005/8/layout/pList2"/>
    <dgm:cxn modelId="{AA595C1E-3AA7-4930-935E-61724F3FF60A}" type="presParOf" srcId="{E5144FBE-2CE1-4430-8122-05F806E4B1CD}" destId="{7EF6E865-5419-4DEA-B690-B7CB4B5443AA}" srcOrd="3" destOrd="0" presId="urn:microsoft.com/office/officeart/2005/8/layout/pList2"/>
    <dgm:cxn modelId="{932C0D8B-123A-4464-93AB-1C7B9349D01D}" type="presParOf" srcId="{E5144FBE-2CE1-4430-8122-05F806E4B1CD}" destId="{C2B0B77C-920F-46B4-8A8A-A53D479461E9}" srcOrd="4" destOrd="0" presId="urn:microsoft.com/office/officeart/2005/8/layout/pList2"/>
    <dgm:cxn modelId="{A89B05F3-CBCD-4438-89DE-E9BCCC5EB8B9}" type="presParOf" srcId="{C2B0B77C-920F-46B4-8A8A-A53D479461E9}" destId="{2C65C834-472B-4EC7-9CE0-EED55C97418A}" srcOrd="0" destOrd="0" presId="urn:microsoft.com/office/officeart/2005/8/layout/pList2"/>
    <dgm:cxn modelId="{DD4A8746-B926-4FFC-8C89-0B6AA6FE5B5D}" type="presParOf" srcId="{C2B0B77C-920F-46B4-8A8A-A53D479461E9}" destId="{5FD79854-8FFF-41D9-90BB-EE6AB777CF8E}" srcOrd="1" destOrd="0" presId="urn:microsoft.com/office/officeart/2005/8/layout/pList2"/>
    <dgm:cxn modelId="{ED0BBA43-E15C-43E0-826B-B7E72C2DBB6E}" type="presParOf" srcId="{C2B0B77C-920F-46B4-8A8A-A53D479461E9}" destId="{40B57768-05ED-4940-9B2B-431AA950E30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31D08-E452-4E77-96D3-963437C1A29B}" type="doc">
      <dgm:prSet loTypeId="urn:microsoft.com/office/officeart/2005/8/layout/pyramid1" loCatId="pyramid" qsTypeId="urn:microsoft.com/office/officeart/2005/8/quickstyle/simple3" qsCatId="simple" csTypeId="urn:microsoft.com/office/officeart/2005/8/colors/accent1_4" csCatId="accent1" phldr="1"/>
      <dgm:spPr/>
    </dgm:pt>
    <dgm:pt modelId="{9F644E4B-CD2D-469F-A698-184337C6CD25}">
      <dgm:prSet phldrT="[Text]"/>
      <dgm:spPr/>
      <dgm:t>
        <a:bodyPr/>
        <a:lstStyle/>
        <a:p>
          <a:endParaRPr lang="en-US" dirty="0"/>
        </a:p>
      </dgm:t>
    </dgm:pt>
    <dgm:pt modelId="{E27045D1-5B5F-4E45-969F-EEB0E6C9FB2C}" type="parTrans" cxnId="{818FFF1B-953F-44C0-B43C-2E3952DD76E9}">
      <dgm:prSet/>
      <dgm:spPr/>
      <dgm:t>
        <a:bodyPr/>
        <a:lstStyle/>
        <a:p>
          <a:endParaRPr lang="en-US"/>
        </a:p>
      </dgm:t>
    </dgm:pt>
    <dgm:pt modelId="{21CB6649-9919-4631-B292-20B3DDF4C47D}" type="sibTrans" cxnId="{818FFF1B-953F-44C0-B43C-2E3952DD76E9}">
      <dgm:prSet/>
      <dgm:spPr/>
      <dgm:t>
        <a:bodyPr/>
        <a:lstStyle/>
        <a:p>
          <a:endParaRPr lang="en-US"/>
        </a:p>
      </dgm:t>
    </dgm:pt>
    <dgm:pt modelId="{C3B02B26-5A7F-40D3-9B49-C2DDDE352CB4}">
      <dgm:prSet phldrT="[Text]" phldr="1"/>
      <dgm:spPr/>
      <dgm:t>
        <a:bodyPr/>
        <a:lstStyle/>
        <a:p>
          <a:endParaRPr lang="en-US"/>
        </a:p>
      </dgm:t>
    </dgm:pt>
    <dgm:pt modelId="{034A295D-15D6-4ADA-AEE8-2AE5D205FA8F}" type="parTrans" cxnId="{F1C6B526-AD1C-4340-BEA9-E3DECF6B7094}">
      <dgm:prSet/>
      <dgm:spPr/>
      <dgm:t>
        <a:bodyPr/>
        <a:lstStyle/>
        <a:p>
          <a:endParaRPr lang="en-US"/>
        </a:p>
      </dgm:t>
    </dgm:pt>
    <dgm:pt modelId="{591F7E54-1A49-44FA-B270-ECBA635D2C72}" type="sibTrans" cxnId="{F1C6B526-AD1C-4340-BEA9-E3DECF6B7094}">
      <dgm:prSet/>
      <dgm:spPr/>
      <dgm:t>
        <a:bodyPr/>
        <a:lstStyle/>
        <a:p>
          <a:endParaRPr lang="en-US"/>
        </a:p>
      </dgm:t>
    </dgm:pt>
    <dgm:pt modelId="{4909B8A4-9C0F-45B1-9128-DF4A7EF72F69}">
      <dgm:prSet phldrT="[Text]" phldr="1"/>
      <dgm:spPr/>
      <dgm:t>
        <a:bodyPr/>
        <a:lstStyle/>
        <a:p>
          <a:endParaRPr lang="en-US" dirty="0"/>
        </a:p>
      </dgm:t>
    </dgm:pt>
    <dgm:pt modelId="{1064A1C7-79BF-4F89-92F0-A907B143597F}" type="parTrans" cxnId="{FF832F18-B891-4059-AEF5-B216D05F52A1}">
      <dgm:prSet/>
      <dgm:spPr/>
      <dgm:t>
        <a:bodyPr/>
        <a:lstStyle/>
        <a:p>
          <a:endParaRPr lang="en-US"/>
        </a:p>
      </dgm:t>
    </dgm:pt>
    <dgm:pt modelId="{2229EE3D-C69D-4362-B4BC-47F594B9DE1F}" type="sibTrans" cxnId="{FF832F18-B891-4059-AEF5-B216D05F52A1}">
      <dgm:prSet/>
      <dgm:spPr/>
      <dgm:t>
        <a:bodyPr/>
        <a:lstStyle/>
        <a:p>
          <a:endParaRPr lang="en-US"/>
        </a:p>
      </dgm:t>
    </dgm:pt>
    <dgm:pt modelId="{6427243C-DA9C-4AA5-8078-6DB988E29A9A}" type="pres">
      <dgm:prSet presAssocID="{A1431D08-E452-4E77-96D3-963437C1A29B}" presName="Name0" presStyleCnt="0">
        <dgm:presLayoutVars>
          <dgm:dir/>
          <dgm:animLvl val="lvl"/>
          <dgm:resizeHandles val="exact"/>
        </dgm:presLayoutVars>
      </dgm:prSet>
      <dgm:spPr/>
    </dgm:pt>
    <dgm:pt modelId="{90AEF297-F0E8-4137-8236-E388A08AF49A}" type="pres">
      <dgm:prSet presAssocID="{9F644E4B-CD2D-469F-A698-184337C6CD25}" presName="Name8" presStyleCnt="0"/>
      <dgm:spPr/>
    </dgm:pt>
    <dgm:pt modelId="{6512B1CA-E372-4E17-B4E9-CFB88DD0967B}" type="pres">
      <dgm:prSet presAssocID="{9F644E4B-CD2D-469F-A698-184337C6CD2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AC0A1-B935-4684-AB18-AD0668B0A16B}" type="pres">
      <dgm:prSet presAssocID="{9F644E4B-CD2D-469F-A698-184337C6CD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454FE-2A8A-4395-8415-D099EAC713E4}" type="pres">
      <dgm:prSet presAssocID="{C3B02B26-5A7F-40D3-9B49-C2DDDE352CB4}" presName="Name8" presStyleCnt="0"/>
      <dgm:spPr/>
    </dgm:pt>
    <dgm:pt modelId="{F948AD21-A7C5-4DF9-98A4-76C1537675EE}" type="pres">
      <dgm:prSet presAssocID="{C3B02B26-5A7F-40D3-9B49-C2DDDE352CB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2003E-D814-42C1-968B-74B023643A3E}" type="pres">
      <dgm:prSet presAssocID="{C3B02B26-5A7F-40D3-9B49-C2DDDE352C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1DC86-77AC-4A68-86DB-4F4C9C44FFBC}" type="pres">
      <dgm:prSet presAssocID="{4909B8A4-9C0F-45B1-9128-DF4A7EF72F69}" presName="Name8" presStyleCnt="0"/>
      <dgm:spPr/>
    </dgm:pt>
    <dgm:pt modelId="{BEF53B49-0B9D-4FE9-B299-9D294B9DC03D}" type="pres">
      <dgm:prSet presAssocID="{4909B8A4-9C0F-45B1-9128-DF4A7EF72F6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BA681-E0BB-4A90-A02B-A885BDBBF66D}" type="pres">
      <dgm:prSet presAssocID="{4909B8A4-9C0F-45B1-9128-DF4A7EF72F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6B526-AD1C-4340-BEA9-E3DECF6B7094}" srcId="{A1431D08-E452-4E77-96D3-963437C1A29B}" destId="{C3B02B26-5A7F-40D3-9B49-C2DDDE352CB4}" srcOrd="1" destOrd="0" parTransId="{034A295D-15D6-4ADA-AEE8-2AE5D205FA8F}" sibTransId="{591F7E54-1A49-44FA-B270-ECBA635D2C72}"/>
    <dgm:cxn modelId="{4DB94E1A-82FC-4336-8443-A2B9D984D3BB}" type="presOf" srcId="{4909B8A4-9C0F-45B1-9128-DF4A7EF72F69}" destId="{BEF53B49-0B9D-4FE9-B299-9D294B9DC03D}" srcOrd="0" destOrd="0" presId="urn:microsoft.com/office/officeart/2005/8/layout/pyramid1"/>
    <dgm:cxn modelId="{D5D3DAE3-5390-439A-B363-1ADFE28D5292}" type="presOf" srcId="{4909B8A4-9C0F-45B1-9128-DF4A7EF72F69}" destId="{978BA681-E0BB-4A90-A02B-A885BDBBF66D}" srcOrd="1" destOrd="0" presId="urn:microsoft.com/office/officeart/2005/8/layout/pyramid1"/>
    <dgm:cxn modelId="{B33F53DE-C447-47E0-A68E-D5AF835B910E}" type="presOf" srcId="{C3B02B26-5A7F-40D3-9B49-C2DDDE352CB4}" destId="{F948AD21-A7C5-4DF9-98A4-76C1537675EE}" srcOrd="0" destOrd="0" presId="urn:microsoft.com/office/officeart/2005/8/layout/pyramid1"/>
    <dgm:cxn modelId="{3772614F-62C3-4369-8352-302AE4994062}" type="presOf" srcId="{C3B02B26-5A7F-40D3-9B49-C2DDDE352CB4}" destId="{1572003E-D814-42C1-968B-74B023643A3E}" srcOrd="1" destOrd="0" presId="urn:microsoft.com/office/officeart/2005/8/layout/pyramid1"/>
    <dgm:cxn modelId="{818FFF1B-953F-44C0-B43C-2E3952DD76E9}" srcId="{A1431D08-E452-4E77-96D3-963437C1A29B}" destId="{9F644E4B-CD2D-469F-A698-184337C6CD25}" srcOrd="0" destOrd="0" parTransId="{E27045D1-5B5F-4E45-969F-EEB0E6C9FB2C}" sibTransId="{21CB6649-9919-4631-B292-20B3DDF4C47D}"/>
    <dgm:cxn modelId="{5822BB81-5034-4CFB-ABF3-B20AB642921C}" type="presOf" srcId="{A1431D08-E452-4E77-96D3-963437C1A29B}" destId="{6427243C-DA9C-4AA5-8078-6DB988E29A9A}" srcOrd="0" destOrd="0" presId="urn:microsoft.com/office/officeart/2005/8/layout/pyramid1"/>
    <dgm:cxn modelId="{05618664-1E7F-4AF6-A75C-CBDF35FE4589}" type="presOf" srcId="{9F644E4B-CD2D-469F-A698-184337C6CD25}" destId="{FAEAC0A1-B935-4684-AB18-AD0668B0A16B}" srcOrd="1" destOrd="0" presId="urn:microsoft.com/office/officeart/2005/8/layout/pyramid1"/>
    <dgm:cxn modelId="{FF832F18-B891-4059-AEF5-B216D05F52A1}" srcId="{A1431D08-E452-4E77-96D3-963437C1A29B}" destId="{4909B8A4-9C0F-45B1-9128-DF4A7EF72F69}" srcOrd="2" destOrd="0" parTransId="{1064A1C7-79BF-4F89-92F0-A907B143597F}" sibTransId="{2229EE3D-C69D-4362-B4BC-47F594B9DE1F}"/>
    <dgm:cxn modelId="{0F44A524-318F-42CA-8771-BFC9F4C33C81}" type="presOf" srcId="{9F644E4B-CD2D-469F-A698-184337C6CD25}" destId="{6512B1CA-E372-4E17-B4E9-CFB88DD0967B}" srcOrd="0" destOrd="0" presId="urn:microsoft.com/office/officeart/2005/8/layout/pyramid1"/>
    <dgm:cxn modelId="{BA6F43B4-EE7B-4535-AED3-8F818D239A1E}" type="presParOf" srcId="{6427243C-DA9C-4AA5-8078-6DB988E29A9A}" destId="{90AEF297-F0E8-4137-8236-E388A08AF49A}" srcOrd="0" destOrd="0" presId="urn:microsoft.com/office/officeart/2005/8/layout/pyramid1"/>
    <dgm:cxn modelId="{ACE5A884-62EC-4195-89B8-43BFB605B223}" type="presParOf" srcId="{90AEF297-F0E8-4137-8236-E388A08AF49A}" destId="{6512B1CA-E372-4E17-B4E9-CFB88DD0967B}" srcOrd="0" destOrd="0" presId="urn:microsoft.com/office/officeart/2005/8/layout/pyramid1"/>
    <dgm:cxn modelId="{70D84A7E-0D05-4168-A616-B80B0202141E}" type="presParOf" srcId="{90AEF297-F0E8-4137-8236-E388A08AF49A}" destId="{FAEAC0A1-B935-4684-AB18-AD0668B0A16B}" srcOrd="1" destOrd="0" presId="urn:microsoft.com/office/officeart/2005/8/layout/pyramid1"/>
    <dgm:cxn modelId="{3A8F0EB1-0C09-4DCD-95B3-CA2E9A4721CD}" type="presParOf" srcId="{6427243C-DA9C-4AA5-8078-6DB988E29A9A}" destId="{1CA454FE-2A8A-4395-8415-D099EAC713E4}" srcOrd="1" destOrd="0" presId="urn:microsoft.com/office/officeart/2005/8/layout/pyramid1"/>
    <dgm:cxn modelId="{A3045D32-B5CC-414F-AE67-D6B2A6EE4FBD}" type="presParOf" srcId="{1CA454FE-2A8A-4395-8415-D099EAC713E4}" destId="{F948AD21-A7C5-4DF9-98A4-76C1537675EE}" srcOrd="0" destOrd="0" presId="urn:microsoft.com/office/officeart/2005/8/layout/pyramid1"/>
    <dgm:cxn modelId="{FA3E1818-7A54-4E54-AE39-905FDA7466EC}" type="presParOf" srcId="{1CA454FE-2A8A-4395-8415-D099EAC713E4}" destId="{1572003E-D814-42C1-968B-74B023643A3E}" srcOrd="1" destOrd="0" presId="urn:microsoft.com/office/officeart/2005/8/layout/pyramid1"/>
    <dgm:cxn modelId="{FA59213C-D651-45D5-9BA4-CAA76D4C2D02}" type="presParOf" srcId="{6427243C-DA9C-4AA5-8078-6DB988E29A9A}" destId="{0E61DC86-77AC-4A68-86DB-4F4C9C44FFBC}" srcOrd="2" destOrd="0" presId="urn:microsoft.com/office/officeart/2005/8/layout/pyramid1"/>
    <dgm:cxn modelId="{3AEB8E59-026E-4A79-B559-8F9B43AA48D6}" type="presParOf" srcId="{0E61DC86-77AC-4A68-86DB-4F4C9C44FFBC}" destId="{BEF53B49-0B9D-4FE9-B299-9D294B9DC03D}" srcOrd="0" destOrd="0" presId="urn:microsoft.com/office/officeart/2005/8/layout/pyramid1"/>
    <dgm:cxn modelId="{66E9DC13-88C2-4485-BCD5-B22CB744B095}" type="presParOf" srcId="{0E61DC86-77AC-4A68-86DB-4F4C9C44FFBC}" destId="{978BA681-E0BB-4A90-A02B-A885BDBBF6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6F12D-F213-431F-BC68-800E03A8B027}">
      <dsp:nvSpPr>
        <dsp:cNvPr id="0" name=""/>
        <dsp:cNvSpPr/>
      </dsp:nvSpPr>
      <dsp:spPr>
        <a:xfrm>
          <a:off x="0" y="0"/>
          <a:ext cx="6251575" cy="24367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F1ED4-D8D5-47D3-9CF9-1C8A72DB6FC5}">
      <dsp:nvSpPr>
        <dsp:cNvPr id="0" name=""/>
        <dsp:cNvSpPr/>
      </dsp:nvSpPr>
      <dsp:spPr>
        <a:xfrm>
          <a:off x="187547" y="324897"/>
          <a:ext cx="1836400" cy="178693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4E79D-22F0-441D-9417-D8558E7722FA}">
      <dsp:nvSpPr>
        <dsp:cNvPr id="0" name=""/>
        <dsp:cNvSpPr/>
      </dsp:nvSpPr>
      <dsp:spPr>
        <a:xfrm rot="10800000">
          <a:off x="187547" y="2436732"/>
          <a:ext cx="1836400" cy="29782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300" kern="1200" dirty="0" smtClean="0"/>
            <a:t>Први ниво</a:t>
          </a:r>
          <a:endParaRPr lang="en-US" sz="3300" kern="1200" dirty="0"/>
        </a:p>
      </dsp:txBody>
      <dsp:txXfrm rot="10800000">
        <a:off x="244023" y="2436732"/>
        <a:ext cx="1723448" cy="2921753"/>
      </dsp:txXfrm>
    </dsp:sp>
    <dsp:sp modelId="{2CB2C2CB-25F2-4D7B-8B43-A93D6E4CE81E}">
      <dsp:nvSpPr>
        <dsp:cNvPr id="0" name=""/>
        <dsp:cNvSpPr/>
      </dsp:nvSpPr>
      <dsp:spPr>
        <a:xfrm>
          <a:off x="2207587" y="324897"/>
          <a:ext cx="1836400" cy="178693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78DEF-74F8-4040-B237-698F78B52DB0}">
      <dsp:nvSpPr>
        <dsp:cNvPr id="0" name=""/>
        <dsp:cNvSpPr/>
      </dsp:nvSpPr>
      <dsp:spPr>
        <a:xfrm rot="10800000">
          <a:off x="2207587" y="2436732"/>
          <a:ext cx="1836400" cy="29782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300" kern="1200" dirty="0" smtClean="0"/>
            <a:t>Други ниво</a:t>
          </a:r>
          <a:endParaRPr lang="en-US" sz="3300" kern="1200" dirty="0"/>
        </a:p>
      </dsp:txBody>
      <dsp:txXfrm rot="10800000">
        <a:off x="2264063" y="2436732"/>
        <a:ext cx="1723448" cy="2921753"/>
      </dsp:txXfrm>
    </dsp:sp>
    <dsp:sp modelId="{40B57768-05ED-4940-9B2B-431AA950E309}">
      <dsp:nvSpPr>
        <dsp:cNvPr id="0" name=""/>
        <dsp:cNvSpPr/>
      </dsp:nvSpPr>
      <dsp:spPr>
        <a:xfrm>
          <a:off x="4227627" y="324897"/>
          <a:ext cx="1836400" cy="178693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5C834-472B-4EC7-9CE0-EED55C97418A}">
      <dsp:nvSpPr>
        <dsp:cNvPr id="0" name=""/>
        <dsp:cNvSpPr/>
      </dsp:nvSpPr>
      <dsp:spPr>
        <a:xfrm rot="10800000">
          <a:off x="4227627" y="2436732"/>
          <a:ext cx="1836400" cy="29782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300" kern="1200" dirty="0" smtClean="0"/>
            <a:t>Тречи ниво</a:t>
          </a:r>
          <a:endParaRPr lang="en-US" sz="3300" kern="1200" dirty="0"/>
        </a:p>
      </dsp:txBody>
      <dsp:txXfrm rot="10800000">
        <a:off x="4284103" y="2436732"/>
        <a:ext cx="1723448" cy="292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2B1CA-E372-4E17-B4E9-CFB88DD0967B}">
      <dsp:nvSpPr>
        <dsp:cNvPr id="0" name=""/>
        <dsp:cNvSpPr/>
      </dsp:nvSpPr>
      <dsp:spPr>
        <a:xfrm>
          <a:off x="2083858" y="0"/>
          <a:ext cx="2083858" cy="1804987"/>
        </a:xfrm>
        <a:prstGeom prst="trapezoid">
          <a:avLst>
            <a:gd name="adj" fmla="val 57725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083858" y="0"/>
        <a:ext cx="2083858" cy="1804987"/>
      </dsp:txXfrm>
    </dsp:sp>
    <dsp:sp modelId="{F948AD21-A7C5-4DF9-98A4-76C1537675EE}">
      <dsp:nvSpPr>
        <dsp:cNvPr id="0" name=""/>
        <dsp:cNvSpPr/>
      </dsp:nvSpPr>
      <dsp:spPr>
        <a:xfrm>
          <a:off x="1041929" y="1804987"/>
          <a:ext cx="4167716" cy="1804987"/>
        </a:xfrm>
        <a:prstGeom prst="trapezoid">
          <a:avLst>
            <a:gd name="adj" fmla="val 57725"/>
          </a:avLst>
        </a:prstGeom>
        <a:gradFill rotWithShape="0">
          <a:gsLst>
            <a:gs pos="0">
              <a:schemeClr val="accent1">
                <a:shade val="50000"/>
                <a:hueOff val="225026"/>
                <a:satOff val="11503"/>
                <a:lumOff val="27847"/>
                <a:alphaOff val="0"/>
                <a:tint val="80000"/>
                <a:lumMod val="105000"/>
              </a:schemeClr>
            </a:gs>
            <a:gs pos="100000">
              <a:schemeClr val="accent1">
                <a:shade val="50000"/>
                <a:hueOff val="225026"/>
                <a:satOff val="11503"/>
                <a:lumOff val="2784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771279" y="1804987"/>
        <a:ext cx="2709015" cy="1804987"/>
      </dsp:txXfrm>
    </dsp:sp>
    <dsp:sp modelId="{BEF53B49-0B9D-4FE9-B299-9D294B9DC03D}">
      <dsp:nvSpPr>
        <dsp:cNvPr id="0" name=""/>
        <dsp:cNvSpPr/>
      </dsp:nvSpPr>
      <dsp:spPr>
        <a:xfrm>
          <a:off x="0" y="3609974"/>
          <a:ext cx="6251575" cy="1804987"/>
        </a:xfrm>
        <a:prstGeom prst="trapezoid">
          <a:avLst>
            <a:gd name="adj" fmla="val 57725"/>
          </a:avLst>
        </a:prstGeom>
        <a:gradFill rotWithShape="0">
          <a:gsLst>
            <a:gs pos="0">
              <a:schemeClr val="accent1">
                <a:shade val="50000"/>
                <a:hueOff val="225026"/>
                <a:satOff val="11503"/>
                <a:lumOff val="27847"/>
                <a:alphaOff val="0"/>
                <a:tint val="80000"/>
                <a:lumMod val="105000"/>
              </a:schemeClr>
            </a:gs>
            <a:gs pos="100000">
              <a:schemeClr val="accent1">
                <a:shade val="50000"/>
                <a:hueOff val="225026"/>
                <a:satOff val="11503"/>
                <a:lumOff val="2784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094025" y="3609974"/>
        <a:ext cx="4063523" cy="180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5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0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3EC778-F281-4308-B186-109A11037C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663F9F5-105B-473C-82B0-E7256628A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8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01" y="411296"/>
            <a:ext cx="12192001" cy="587107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tx1"/>
                </a:solidFill>
              </a:rPr>
              <a:t>Протокол за заштиту ученика у случају насиља и занемаривања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70328"/>
            <a:ext cx="12192000" cy="2466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4851400"/>
            <a:ext cx="12192000" cy="2006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00" y="1594809"/>
            <a:ext cx="1216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Општи протокол – основне информације: сви имају јасну представу о заједничком циљу у процесу заштите детета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400" y="225260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Посебни протокол: сарадња стручњака из свих области који раде са децом: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700" y="2559234"/>
            <a:ext cx="1004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Образовање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Здравство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Социјална заштита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Полиција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Правосуђе...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0" y="5019783"/>
            <a:ext cx="1216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Добро познају улоге свога и других сектора, своје професионалне обавезе, правила, ограничења, начине деловања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2700" y="5984878"/>
            <a:ext cx="1220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Добро познају начине размене информација и консултација унутар и између сектора, праћене одговарајућим писаним документима и повратним информацијама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0968" y="1697127"/>
            <a:ext cx="10270064" cy="29128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600" b="1" i="1" dirty="0" smtClean="0">
                <a:solidFill>
                  <a:schemeClr val="tx1"/>
                </a:solidFill>
              </a:rPr>
              <a:t>Други ниво</a:t>
            </a:r>
            <a:endParaRPr lang="en-US" sz="9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403432"/>
            <a:ext cx="10561418" cy="1468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7260" y="3528791"/>
            <a:ext cx="6389716" cy="3532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984803" y="-5494"/>
            <a:ext cx="6207197" cy="3523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426271" y="592864"/>
            <a:ext cx="3324419" cy="2024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/>
              <a:t>Пљување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/>
              <a:t>Отимање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/>
              <a:t>Уништавање имовине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/>
              <a:t>Измицање столице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/>
              <a:t>Чупање за уши и косу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3" y="3517792"/>
            <a:ext cx="5980360" cy="3543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62357" y="59452"/>
            <a:ext cx="6077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психичког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 smtClean="0"/>
          </a:p>
          <a:p>
            <a:endParaRPr lang="sr-Cyrl-RS" sz="20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Уцењивање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Претње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Неправедно кажњавање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Забрана комуницирања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Искључивање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Манипулисање</a:t>
            </a:r>
            <a:endParaRPr lang="en-US" sz="20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47885" y="-5494"/>
            <a:ext cx="57393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физичког насиља и злостављања</a:t>
            </a:r>
          </a:p>
          <a:p>
            <a:endParaRPr lang="sr-Cyrl-RS" sz="20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Шамарање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Ударање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Гажење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Цепање одела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„Шутке“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Затварање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3480" y="3587630"/>
            <a:ext cx="5929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сексуалног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Сексуално додиривање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Показивање порнографског материјала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Показивање интимних делова тела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Свлачење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885" y="3632200"/>
            <a:ext cx="6029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социјалног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Сплеткарење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Ускраћивањепажње од стране групе (игнорисање)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Неукључивање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Неприхватање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Манипулисање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Искоришћавање</a:t>
            </a:r>
          </a:p>
        </p:txBody>
      </p:sp>
    </p:spTree>
    <p:extLst>
      <p:ext uri="{BB962C8B-B14F-4D97-AF65-F5344CB8AC3E}">
        <p14:creationId xmlns:p14="http://schemas.microsoft.com/office/powerpoint/2010/main" val="3539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3831"/>
            <a:ext cx="5143500" cy="341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-4796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87" y="1899668"/>
            <a:ext cx="4788477" cy="34194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8619" y="131954"/>
            <a:ext cx="9134762" cy="45583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834058">
            <a:off x="2007297" y="3134964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41523">
            <a:off x="2134754" y="1335464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9547552">
            <a:off x="2300382" y="5191246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9912039">
            <a:off x="7888630" y="2895558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9161480">
            <a:off x="8097406" y="1369249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2158158">
            <a:off x="7769396" y="4539033"/>
            <a:ext cx="1921163" cy="87503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8619" y="151984"/>
            <a:ext cx="922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Облици насиља и злостављања злоупотребом информационих технологија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4297" y="1182161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Оглашавање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748" y="2816900"/>
            <a:ext cx="234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Снимање и слање видео записа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0852" y="5439166"/>
            <a:ext cx="1786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Злоупотреба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Блогова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Форума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Четовања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61170" y="863091"/>
            <a:ext cx="3902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Снимање камером појединаца против њихове воље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741518" y="2624936"/>
            <a:ext cx="320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Снимање камером насилних сцена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676116" y="4985246"/>
            <a:ext cx="258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Дистрибуирање снимака и слика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0968" y="1697127"/>
            <a:ext cx="10270064" cy="29128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600" b="1" i="1" dirty="0" smtClean="0">
                <a:solidFill>
                  <a:schemeClr val="tx1"/>
                </a:solidFill>
              </a:rPr>
              <a:t>Трећи ниво</a:t>
            </a:r>
            <a:endParaRPr lang="en-US" sz="9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403432"/>
            <a:ext cx="10561418" cy="1468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898" y="-8075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i="1" dirty="0" smtClean="0"/>
              <a:t>Први ниво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795051" y="3478529"/>
            <a:ext cx="6415325" cy="3619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805635" y="-4797"/>
            <a:ext cx="6386365" cy="35102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1" y="-4796"/>
            <a:ext cx="6031345" cy="356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460"/>
            <a:ext cx="6031343" cy="3591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33370" y="18534"/>
            <a:ext cx="6077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психичког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 smtClean="0"/>
          </a:p>
          <a:p>
            <a:endParaRPr lang="sr-Cyrl-RS" sz="20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Застрашивање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Уцењивање уз озбиљну претњу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Изнуђивање новца или ствари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Ограничавање кретања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Навођење на коришћење наркотичких средстава и психоактивних супстанци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Укључивање у деструктивне групе и организације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39215" y="751"/>
            <a:ext cx="5829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физичког насиља и злостављања</a:t>
            </a:r>
          </a:p>
          <a:p>
            <a:endParaRPr lang="sr-Cyrl-RS" sz="2000" b="1" i="1" dirty="0" smtClean="0"/>
          </a:p>
          <a:p>
            <a:endParaRPr lang="sr-Cyrl-RS" sz="20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Туча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Дављење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Бацање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Проузроковање опекотина и других повреда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Ускраћивање хране и сна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Излагање ниским температурама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Напад оружјем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Cyrl-R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3480" y="3587630"/>
            <a:ext cx="5929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сексуалног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 smtClean="0"/>
          </a:p>
          <a:p>
            <a:endParaRPr lang="sr-Cyrl-RS" sz="20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Завођење од стране ученика и одраслих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Подвођење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Злоупотреба положаја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Навођење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Изнуђивање и принуда на сексуални чин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Силовање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Инцест</a:t>
            </a:r>
            <a:endParaRPr lang="sr-Cyrl-RS" sz="20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47885" y="3632200"/>
            <a:ext cx="6029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социјалног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Претње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Изолација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Малтретирање групе према појединцу или групи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Организовање затворених група (кланова) које има за последицу повређивање других</a:t>
            </a:r>
          </a:p>
        </p:txBody>
      </p:sp>
    </p:spTree>
    <p:extLst>
      <p:ext uri="{BB962C8B-B14F-4D97-AF65-F5344CB8AC3E}">
        <p14:creationId xmlns:p14="http://schemas.microsoft.com/office/powerpoint/2010/main" val="25185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88273"/>
              </p:ext>
            </p:extLst>
          </p:nvPr>
        </p:nvGraphicFramePr>
        <p:xfrm>
          <a:off x="4856163" y="446088"/>
          <a:ext cx="6251575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77674"/>
            <a:ext cx="12192000" cy="3080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-11112" y="1826247"/>
            <a:ext cx="4190257" cy="1622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i="1" dirty="0" smtClean="0">
                <a:solidFill>
                  <a:schemeClr val="tx1"/>
                </a:solidFill>
              </a:rPr>
              <a:t>Снимање насилних сцена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0257" y="1826247"/>
            <a:ext cx="4213439" cy="1622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i="1" dirty="0" smtClean="0">
                <a:solidFill>
                  <a:schemeClr val="tx1"/>
                </a:solidFill>
              </a:rPr>
              <a:t>Дистрибуирање снимака и слика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429667" y="1826247"/>
            <a:ext cx="3762333" cy="1622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i="1" dirty="0" smtClean="0">
                <a:solidFill>
                  <a:schemeClr val="tx1"/>
                </a:solidFill>
              </a:rPr>
              <a:t>Дечија порнографија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112" y="1"/>
            <a:ext cx="12192000" cy="720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sz="2400" dirty="0" smtClean="0"/>
          </a:p>
          <a:p>
            <a:r>
              <a:rPr lang="sr-Cyrl-RS" sz="2400" b="1" i="1" dirty="0" smtClean="0"/>
              <a:t>Облици насиља и злостављања злоупотребом информационих технологија</a:t>
            </a:r>
          </a:p>
          <a:p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76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05874"/>
              </p:ext>
            </p:extLst>
          </p:nvPr>
        </p:nvGraphicFramePr>
        <p:xfrm>
          <a:off x="4856163" y="446088"/>
          <a:ext cx="6251575" cy="54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4796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i="1"/>
              <a:t>Први ниво</a:t>
            </a:r>
            <a:endParaRPr lang="en-US" b="1" i="1" dirty="0"/>
          </a:p>
        </p:txBody>
      </p:sp>
      <p:sp>
        <p:nvSpPr>
          <p:cNvPr id="7" name="Rounded Rectangle 6"/>
          <p:cNvSpPr/>
          <p:nvPr/>
        </p:nvSpPr>
        <p:spPr>
          <a:xfrm>
            <a:off x="4835429" y="83669"/>
            <a:ext cx="2521141" cy="10183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i="1" dirty="0" smtClean="0">
                <a:solidFill>
                  <a:schemeClr val="tx1"/>
                </a:solidFill>
              </a:rPr>
              <a:t>Ко реагује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4" y="1258991"/>
            <a:ext cx="3962400" cy="687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798" y="1255179"/>
            <a:ext cx="3962400" cy="687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24982" y="1255179"/>
            <a:ext cx="3962400" cy="687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2041236"/>
            <a:ext cx="3962401" cy="4849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800" b="1" i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114797" y="2041236"/>
            <a:ext cx="3962401" cy="4816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8224982" y="2041236"/>
            <a:ext cx="3962401" cy="4816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1221483" y="1414353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i="1" dirty="0" smtClean="0"/>
              <a:t>Први ниво</a:t>
            </a:r>
            <a:endParaRPr lang="en-US" b="1" i="1" dirty="0"/>
          </a:p>
        </p:txBody>
      </p:sp>
      <p:sp>
        <p:nvSpPr>
          <p:cNvPr id="18" name="Rectangle 17"/>
          <p:cNvSpPr/>
          <p:nvPr/>
        </p:nvSpPr>
        <p:spPr>
          <a:xfrm>
            <a:off x="5351242" y="1395220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i="1" dirty="0" smtClean="0"/>
              <a:t>Други ниво</a:t>
            </a:r>
            <a:endParaRPr lang="en-US" b="1" i="1" dirty="0"/>
          </a:p>
        </p:txBody>
      </p:sp>
      <p:sp>
        <p:nvSpPr>
          <p:cNvPr id="19" name="Rectangle 18"/>
          <p:cNvSpPr/>
          <p:nvPr/>
        </p:nvSpPr>
        <p:spPr>
          <a:xfrm>
            <a:off x="9480281" y="1391259"/>
            <a:ext cx="147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b="1" i="1" dirty="0" smtClean="0"/>
              <a:t>Трећи </a:t>
            </a:r>
            <a:r>
              <a:rPr lang="sr-Cyrl-RS" b="1" i="1" dirty="0"/>
              <a:t>ниво</a:t>
            </a:r>
            <a:endParaRPr lang="en-US" b="1" i="1" dirty="0"/>
          </a:p>
        </p:txBody>
      </p:sp>
      <p:sp>
        <p:nvSpPr>
          <p:cNvPr id="21" name="Rectangle 20"/>
          <p:cNvSpPr/>
          <p:nvPr/>
        </p:nvSpPr>
        <p:spPr>
          <a:xfrm>
            <a:off x="100712" y="2114808"/>
            <a:ext cx="36711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A</a:t>
            </a:r>
            <a:r>
              <a:rPr lang="ru-RU" sz="1400" b="1" i="1" dirty="0" smtClean="0"/>
              <a:t>ктивности </a:t>
            </a:r>
            <a:r>
              <a:rPr lang="ru-RU" sz="1400" b="1" i="1" dirty="0"/>
              <a:t>предузима </a:t>
            </a:r>
            <a:r>
              <a:rPr lang="ru-RU" sz="1400" b="1" i="1" dirty="0" smtClean="0"/>
              <a:t>самостално</a:t>
            </a:r>
            <a:endParaRPr lang="en-US" sz="1400" b="1" i="1" dirty="0" smtClean="0"/>
          </a:p>
          <a:p>
            <a:endParaRPr lang="en-US" sz="14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1400" b="1" i="1" dirty="0" smtClean="0"/>
              <a:t>Одељенски </a:t>
            </a:r>
            <a:r>
              <a:rPr lang="ru-RU" sz="1400" b="1" i="1" dirty="0" smtClean="0"/>
              <a:t>старешина</a:t>
            </a:r>
            <a:endParaRPr lang="en-US" sz="14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/>
              <a:t>Наставник</a:t>
            </a:r>
            <a:endParaRPr lang="en-US" sz="14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i="1" dirty="0" smtClean="0"/>
              <a:t>васпитач </a:t>
            </a:r>
            <a:endParaRPr lang="en-US" sz="1400" b="1" i="1" dirty="0" smtClean="0"/>
          </a:p>
          <a:p>
            <a:endParaRPr lang="en-US" sz="1400" b="1" i="1" dirty="0" smtClean="0"/>
          </a:p>
          <a:p>
            <a:r>
              <a:rPr lang="ru-RU" sz="1400" b="1" i="1" dirty="0" smtClean="0"/>
              <a:t>у </a:t>
            </a:r>
            <a:r>
              <a:rPr lang="ru-RU" sz="1400" b="1" i="1" dirty="0"/>
              <a:t>сарадњи са родитељем, у смислу појачаног васпитног рада са васпитном групом, одељењском заједницом, групом ученика и индивидуално </a:t>
            </a:r>
            <a:endParaRPr lang="en-US" sz="14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4613" y="4583291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А</a:t>
            </a:r>
            <a:r>
              <a:rPr lang="ru-RU" sz="1400" b="1" i="1" dirty="0" smtClean="0"/>
              <a:t>ко </a:t>
            </a:r>
            <a:r>
              <a:rPr lang="ru-RU" sz="1400" b="1" i="1" dirty="0"/>
              <a:t>се насилно понашање понавља, ако васпитни рад није био делотворан, ако су последице теже, ако је у питању насиље и злостављање од стране групе према појединцу или ако исто дете и ученик трпи поновљено насиље и злостављање за ситуације првог нивоа, установа интервенише активностима предвиђеним за други, односно трећи ниво. </a:t>
            </a:r>
            <a:endParaRPr lang="en-US" sz="14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4193301" y="2080123"/>
            <a:ext cx="39577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А</a:t>
            </a:r>
            <a:r>
              <a:rPr lang="ru-RU" sz="1600" b="1" i="1" dirty="0" smtClean="0"/>
              <a:t>ктивности </a:t>
            </a:r>
            <a:r>
              <a:rPr lang="ru-RU" sz="1600" b="1" i="1" dirty="0"/>
              <a:t>предузима </a:t>
            </a:r>
            <a:endParaRPr lang="ru-RU" sz="1600" b="1" i="1" dirty="0" smtClean="0"/>
          </a:p>
          <a:p>
            <a:endParaRPr lang="ru-RU" sz="16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/>
              <a:t>одељењски старешина</a:t>
            </a:r>
            <a:endParaRPr lang="ru-RU" sz="16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/>
              <a:t>главни </a:t>
            </a:r>
            <a:r>
              <a:rPr lang="ru-RU" sz="1600" b="1" i="1" dirty="0"/>
              <a:t>васпитач у </a:t>
            </a:r>
            <a:r>
              <a:rPr lang="ru-RU" sz="1600" b="1" i="1" dirty="0" smtClean="0"/>
              <a:t>дом</a:t>
            </a:r>
          </a:p>
          <a:p>
            <a:endParaRPr lang="ru-RU" sz="1600" b="1" i="1" dirty="0"/>
          </a:p>
          <a:p>
            <a:r>
              <a:rPr lang="ru-RU" sz="1600" b="1" i="1" dirty="0" smtClean="0"/>
              <a:t> </a:t>
            </a:r>
            <a:r>
              <a:rPr lang="ru-RU" sz="1600" b="1" i="1" dirty="0"/>
              <a:t>у сарадњи са педагогом, психологом, тимом за заштиту и директором, уз обавезно учешће родитеља, у смислу појачаног васпитног рада</a:t>
            </a:r>
            <a:r>
              <a:rPr lang="ru-RU" sz="1600" b="1" i="1" dirty="0" smtClean="0"/>
              <a:t>.</a:t>
            </a:r>
          </a:p>
          <a:p>
            <a:endParaRPr lang="ru-RU" sz="1600" b="1" i="1" dirty="0"/>
          </a:p>
          <a:p>
            <a:r>
              <a:rPr lang="ru-RU" sz="1600" b="1" i="1" dirty="0" smtClean="0"/>
              <a:t>Уколико </a:t>
            </a:r>
            <a:r>
              <a:rPr lang="ru-RU" sz="1600" b="1" i="1" dirty="0"/>
              <a:t>појачани васпитни рад није делотворан, директор покреће васпитно-дисциплински поступак и изриче меру, у складу са законом. </a:t>
            </a:r>
            <a:endParaRPr lang="en-US" sz="16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8229594" y="2034451"/>
            <a:ext cx="39278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активности предузима директор са тимом за </a:t>
            </a:r>
            <a:r>
              <a:rPr lang="ru-RU" sz="1200" b="1" i="1" dirty="0" smtClean="0"/>
              <a:t>заштиту </a:t>
            </a:r>
            <a:r>
              <a:rPr lang="ru-RU" sz="1200" b="1" i="1" dirty="0"/>
              <a:t>уз обавезно ангажовање родитеља и надлежних органа, организација и служби (центар за социјални рад, здравствена служба, полиција и друге организације и службе</a:t>
            </a:r>
            <a:r>
              <a:rPr lang="ru-RU" sz="1200" b="1" i="1" dirty="0" smtClean="0"/>
              <a:t>).</a:t>
            </a:r>
            <a:endParaRPr lang="en-US" sz="1200" b="1" i="1" dirty="0" smtClean="0"/>
          </a:p>
          <a:p>
            <a:endParaRPr lang="en-US" sz="1200" b="1" i="1" dirty="0" smtClean="0"/>
          </a:p>
          <a:p>
            <a:endParaRPr lang="en-US" sz="1200" b="1" i="1" dirty="0"/>
          </a:p>
          <a:p>
            <a:endParaRPr lang="en-US" sz="1200" b="1" i="1" dirty="0"/>
          </a:p>
          <a:p>
            <a:r>
              <a:rPr lang="ru-RU" sz="1200" b="1" i="1" dirty="0" smtClean="0"/>
              <a:t>Када </a:t>
            </a:r>
            <a:r>
              <a:rPr lang="ru-RU" sz="1200" b="1" i="1" dirty="0"/>
              <a:t>су извршиоци насиља ученици старости до 14 година против којих се не може поднети </a:t>
            </a:r>
            <a:r>
              <a:rPr lang="ru-RU" sz="1200" b="1" i="1" dirty="0" smtClean="0"/>
              <a:t>прекршајна или </a:t>
            </a:r>
            <a:r>
              <a:rPr lang="ru-RU" sz="1200" b="1" i="1" dirty="0"/>
              <a:t>кривична пријава, нити покренути прекршајни и кривични поступак, на овом узрасту се </a:t>
            </a:r>
            <a:r>
              <a:rPr lang="ru-RU" sz="1200" b="1" i="1" dirty="0" smtClean="0"/>
              <a:t>примењују </a:t>
            </a:r>
            <a:r>
              <a:rPr lang="ru-RU" sz="1200" b="1" i="1" dirty="0"/>
              <a:t>мере из надлежности образовно-васпитног система, здравственог система и система социјалне заштите. У раду са учеником до 14 година родитељ има обавезу да се укључи у појачан, односно по интензитету примерен потребама ученика васпитни рад. Уколико присуство родитеља није у најбољем интересу ученика, тј. може да му штети, угрози његову безбедност или омета поступак у установи, директор обавештава центар за социјални рад, односно полицију или јавног тужиоца 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261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65382" y="66924"/>
            <a:ext cx="9661236" cy="8589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i="1" dirty="0" smtClean="0">
                <a:solidFill>
                  <a:schemeClr val="tx1"/>
                </a:solidFill>
              </a:rPr>
              <a:t>Редослед поступања у интервенцији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68781" y="1180933"/>
            <a:ext cx="6054437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Проверавање сумње или откривање насиља, злостављања и занемаривања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15590" y="2118670"/>
            <a:ext cx="5160817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tx1"/>
                </a:solidFill>
              </a:rPr>
              <a:t> Заустављање насиља и злостављања и смиривање учесника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87269" y="3007732"/>
            <a:ext cx="3417454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tx1"/>
                </a:solidFill>
              </a:rPr>
              <a:t>Обавештавање родитеља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2887" y="3877699"/>
            <a:ext cx="2715679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Консултације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20684" y="4817849"/>
            <a:ext cx="2697882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Мере и активности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15587" y="5726784"/>
            <a:ext cx="5160817" cy="635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chemeClr val="tx1"/>
                </a:solidFill>
              </a:rPr>
              <a:t>Ефекте предузетих мера и активности прати установа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56463" y="1175939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</a:t>
            </a:r>
            <a:endParaRPr lang="en-US" b="1" i="1" dirty="0"/>
          </a:p>
        </p:txBody>
      </p:sp>
      <p:sp>
        <p:nvSpPr>
          <p:cNvPr id="15" name="Oval 14"/>
          <p:cNvSpPr/>
          <p:nvPr/>
        </p:nvSpPr>
        <p:spPr>
          <a:xfrm>
            <a:off x="2721359" y="2098036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2</a:t>
            </a:r>
            <a:endParaRPr lang="en-US" b="1" i="1" dirty="0"/>
          </a:p>
        </p:txBody>
      </p:sp>
      <p:sp>
        <p:nvSpPr>
          <p:cNvPr id="16" name="Oval 15"/>
          <p:cNvSpPr/>
          <p:nvPr/>
        </p:nvSpPr>
        <p:spPr>
          <a:xfrm>
            <a:off x="3804564" y="4816514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5</a:t>
            </a:r>
            <a:endParaRPr lang="en-US" b="1" i="1" dirty="0"/>
          </a:p>
        </p:txBody>
      </p:sp>
      <p:sp>
        <p:nvSpPr>
          <p:cNvPr id="17" name="Oval 16"/>
          <p:cNvSpPr/>
          <p:nvPr/>
        </p:nvSpPr>
        <p:spPr>
          <a:xfrm>
            <a:off x="3790569" y="3888089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4</a:t>
            </a:r>
            <a:endParaRPr lang="en-US" b="1" i="1" dirty="0"/>
          </a:p>
        </p:txBody>
      </p:sp>
      <p:sp>
        <p:nvSpPr>
          <p:cNvPr id="18" name="Oval 17"/>
          <p:cNvSpPr/>
          <p:nvPr/>
        </p:nvSpPr>
        <p:spPr>
          <a:xfrm>
            <a:off x="3516549" y="2974133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3</a:t>
            </a:r>
            <a:endParaRPr lang="en-US" b="1" i="1" dirty="0"/>
          </a:p>
        </p:txBody>
      </p:sp>
      <p:sp>
        <p:nvSpPr>
          <p:cNvPr id="19" name="Oval 18"/>
          <p:cNvSpPr/>
          <p:nvPr/>
        </p:nvSpPr>
        <p:spPr>
          <a:xfrm>
            <a:off x="2703269" y="5711844"/>
            <a:ext cx="694844" cy="6650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6</a:t>
            </a:r>
            <a:endParaRPr lang="en-US" b="1" i="1" dirty="0"/>
          </a:p>
        </p:txBody>
      </p:sp>
      <p:sp>
        <p:nvSpPr>
          <p:cNvPr id="20" name="Right Arrow 19"/>
          <p:cNvSpPr/>
          <p:nvPr/>
        </p:nvSpPr>
        <p:spPr>
          <a:xfrm rot="4105267">
            <a:off x="2559722" y="1748105"/>
            <a:ext cx="323273" cy="5599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110065">
            <a:off x="3220167" y="2703817"/>
            <a:ext cx="323273" cy="5599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4807750">
            <a:off x="3830202" y="3548589"/>
            <a:ext cx="323273" cy="5599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990348" y="4461045"/>
            <a:ext cx="323273" cy="5599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9254751">
            <a:off x="3455242" y="5243554"/>
            <a:ext cx="323273" cy="55992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5586" y="583723"/>
            <a:ext cx="12108872" cy="970450"/>
          </a:xfrm>
        </p:spPr>
        <p:txBody>
          <a:bodyPr/>
          <a:lstStyle/>
          <a:p>
            <a:r>
              <a:rPr lang="sr-Cyrl-RS" sz="8000" dirty="0" smtClean="0"/>
              <a:t>       ХВАЛА НА ПАЖЊИ!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1856509"/>
            <a:ext cx="12192000" cy="5001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800" b="1" i="1" dirty="0"/>
              <a:t> </a:t>
            </a:r>
            <a:r>
              <a:rPr lang="sr-Cyrl-RS" sz="2800" b="1" i="1" dirty="0" smtClean="0"/>
              <a:t>                                                             Припремила</a:t>
            </a:r>
          </a:p>
          <a:p>
            <a:r>
              <a:rPr lang="sr-Cyrl-RS" sz="2800" b="1" i="1"/>
              <a:t> </a:t>
            </a:r>
            <a:r>
              <a:rPr lang="sr-Cyrl-RS" sz="2800" b="1" i="1" smtClean="0"/>
              <a:t>                                                             Лидија Влајковић, педагог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4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812145"/>
            <a:ext cx="12192000" cy="2045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2410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3186545" y="138545"/>
            <a:ext cx="5818909" cy="794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/>
              <a:t>Циљ Протокола</a:t>
            </a:r>
            <a:endParaRPr lang="ru-RU" sz="5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-64656" y="2488033"/>
            <a:ext cx="12321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Циљ Протокола је </a:t>
            </a:r>
            <a:r>
              <a:rPr lang="ru-RU" sz="2800" b="1" i="1" dirty="0" smtClean="0"/>
              <a:t>превенција </a:t>
            </a:r>
            <a:r>
              <a:rPr lang="ru-RU" sz="2800" b="1" i="1" dirty="0"/>
              <a:t>могућих ситуација насиља и адекватно поступање у конкретним </a:t>
            </a:r>
          </a:p>
          <a:p>
            <a:pPr algn="ctr"/>
            <a:r>
              <a:rPr lang="ru-RU" sz="2800" b="1" i="1" dirty="0"/>
              <a:t>кризним ситуацијама са циљем заштите </a:t>
            </a:r>
            <a:r>
              <a:rPr lang="ru-RU" sz="2800" b="1" i="1" dirty="0" smtClean="0"/>
              <a:t>ученика, </a:t>
            </a:r>
            <a:r>
              <a:rPr lang="ru-RU" sz="2800" b="1" i="1" dirty="0"/>
              <a:t>свих </a:t>
            </a:r>
            <a:r>
              <a:rPr lang="ru-RU" sz="2800" b="1" i="1" dirty="0" smtClean="0"/>
              <a:t>запосленика као и родитеља/старатеља у </a:t>
            </a:r>
            <a:r>
              <a:rPr lang="ru-RU" sz="2800" b="1" i="1" dirty="0"/>
              <a:t>в</a:t>
            </a:r>
            <a:r>
              <a:rPr lang="ru-RU" sz="2800" b="1" i="1" dirty="0" smtClean="0"/>
              <a:t>аспитно-образовној </a:t>
            </a:r>
            <a:endParaRPr lang="ru-RU" sz="2800" b="1" i="1" dirty="0"/>
          </a:p>
          <a:p>
            <a:pPr algn="ctr"/>
            <a:r>
              <a:rPr lang="ru-RU" sz="2800" b="1" i="1" dirty="0" smtClean="0"/>
              <a:t>установи.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422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05584" y="2415003"/>
            <a:ext cx="11991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i="1" dirty="0" smtClean="0"/>
              <a:t>Интерни поступак у ситуацијама сумње или дешавања насиља, злостављања и занемаривања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305584" y="1178241"/>
            <a:ext cx="9570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i="1" dirty="0" smtClean="0"/>
              <a:t>Обавезујући за све који учествују у раду установе</a:t>
            </a:r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0" y="4391766"/>
            <a:ext cx="12192000" cy="24662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i="1" dirty="0" smtClean="0"/>
              <a:t>                           </a:t>
            </a:r>
            <a:r>
              <a:rPr lang="sr-Cyrl-RS" sz="2800" b="1" i="1" dirty="0" smtClean="0"/>
              <a:t>Обезбеђује заштиту најбољег интереса детета</a:t>
            </a:r>
          </a:p>
          <a:p>
            <a:r>
              <a:rPr lang="sr-Cyrl-RS" sz="2800" b="1" i="1" dirty="0" smtClean="0"/>
              <a:t>                                      + право на приватност 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594745" y="146433"/>
            <a:ext cx="6991928" cy="8898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2" name="Rectangle 1"/>
          <p:cNvSpPr/>
          <p:nvPr/>
        </p:nvSpPr>
        <p:spPr>
          <a:xfrm>
            <a:off x="2673137" y="64589"/>
            <a:ext cx="701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5400" b="1" i="1" dirty="0"/>
              <a:t>Посебни протокол</a:t>
            </a:r>
            <a:r>
              <a:rPr lang="sr-Cyrl-RS" sz="5400" dirty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995" y="91440"/>
            <a:ext cx="11848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i="1" dirty="0" smtClean="0"/>
              <a:t>Процедура у случају злостављања и занемаривања детета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731520"/>
            <a:ext cx="12192000" cy="6126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 i="1" dirty="0" smtClean="0"/>
              <a:t>                           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71995" y="1132492"/>
            <a:ext cx="118480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Откривање злостављања</a:t>
            </a:r>
          </a:p>
          <a:p>
            <a:r>
              <a:rPr lang="sr-Cyrl-RS" sz="2000" b="1" i="1" dirty="0" smtClean="0"/>
              <a:t>Сумња или информација – знаци или изјава</a:t>
            </a:r>
          </a:p>
          <a:p>
            <a:endParaRPr lang="sr-Cyrl-RS" sz="20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Заустављење насиља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Смиривање ситуације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Консултације</a:t>
            </a:r>
          </a:p>
          <a:p>
            <a:pPr marL="457200" indent="-457200">
              <a:buFontTx/>
              <a:buChar char="-"/>
            </a:pPr>
            <a:r>
              <a:rPr lang="sr-Cyrl-RS" sz="2000" b="1" i="1" dirty="0" smtClean="0"/>
              <a:t>Интерне (колега, тим, стручна служба, директор)</a:t>
            </a:r>
          </a:p>
          <a:p>
            <a:pPr marL="457200" indent="-457200">
              <a:buFontTx/>
              <a:buChar char="-"/>
            </a:pPr>
            <a:r>
              <a:rPr lang="sr-Cyrl-RS" sz="2000" b="1" i="1" dirty="0" smtClean="0"/>
              <a:t>Друге службе</a:t>
            </a:r>
            <a:endParaRPr lang="sr-Cyrl-RS" sz="2000" b="1" i="1" dirty="0"/>
          </a:p>
          <a:p>
            <a:endParaRPr lang="sr-Cyrl-RS" sz="20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Предузимање мера</a:t>
            </a:r>
          </a:p>
          <a:p>
            <a:pPr marL="457200" indent="-457200">
              <a:buFontTx/>
              <a:buChar char="-"/>
            </a:pPr>
            <a:r>
              <a:rPr lang="sr-Cyrl-RS" sz="2000" b="1" i="1" dirty="0" smtClean="0"/>
              <a:t>На нивоу установе (информисати родитеље, заштитне мере, програми са децом)</a:t>
            </a:r>
          </a:p>
          <a:p>
            <a:pPr marL="457200" indent="-457200">
              <a:buFontTx/>
              <a:buChar char="-"/>
            </a:pPr>
            <a:r>
              <a:rPr lang="sr-Cyrl-RS" sz="2000" b="1" i="1" dirty="0" smtClean="0"/>
              <a:t>Укључивање ЦСР (у наредна 3 дана), МУП, јавног тужиоца</a:t>
            </a:r>
          </a:p>
          <a:p>
            <a:r>
              <a:rPr lang="sr-Cyrl-RS" sz="2000" b="1" i="1" dirty="0" smtClean="0"/>
              <a:t>Подношење пријаве у усменој и писменој форми је ОБАВЕЗА. Пре пријаве обавити разговор са родитељима, осим ако се процени да би тиме била угрожена безбедност детета</a:t>
            </a:r>
          </a:p>
          <a:p>
            <a:endParaRPr lang="sr-Cyrl-RS" sz="20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Праћење ефеката мера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7375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4564" y="1185463"/>
            <a:ext cx="6622869" cy="5672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4913217"/>
            <a:ext cx="12192000" cy="19724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426821" y="169336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Физичко злостављање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Психичко (емоционално) злостављање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Сексуално злостављање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Занемаривање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Експлоатација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i="1" dirty="0"/>
              <a:t>Вршњачко насиље</a:t>
            </a:r>
            <a:endParaRPr lang="en-US" sz="28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16630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111829" y="477577"/>
            <a:ext cx="11968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i="1" dirty="0"/>
              <a:t>Облици злостављања и занемаривања деце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" y="20384"/>
            <a:ext cx="12191999" cy="794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4800" b="1" i="1" dirty="0" smtClean="0"/>
              <a:t>Активности предвиђене протоколом</a:t>
            </a:r>
            <a:endParaRPr lang="ru-RU" sz="4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4789714"/>
            <a:ext cx="12192000" cy="2095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814711"/>
            <a:ext cx="6040582" cy="39750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728110" y="920731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Превентивне</a:t>
            </a:r>
            <a:endParaRPr lang="ru-RU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7946793" y="876434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Интервентне</a:t>
            </a:r>
            <a:endParaRPr lang="ru-RU" sz="28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38739" y="1713258"/>
            <a:ext cx="5563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Стварање климе прихватања и толеранције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Информисање деце и родитеља о постојању закона и протокола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Ненасилна комуникација и конструктивно решавање конфликата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Дефинисање правила понашања и последице кршења правила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Формирање тима за примену протокола</a:t>
            </a:r>
            <a:endParaRPr lang="ru-RU" b="1" i="1" dirty="0"/>
          </a:p>
        </p:txBody>
      </p:sp>
      <p:sp>
        <p:nvSpPr>
          <p:cNvPr id="10" name="Rectangle 9"/>
          <p:cNvSpPr/>
          <p:nvPr/>
        </p:nvSpPr>
        <p:spPr>
          <a:xfrm>
            <a:off x="6346880" y="1713258"/>
            <a:ext cx="54729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Спровођење процедура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Сарадња са другим службама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Подршка деци која трпе насиље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/>
              <a:t>Саветодавни рад са родитељима, децом </a:t>
            </a:r>
          </a:p>
          <a:p>
            <a:r>
              <a:rPr lang="ru-RU" b="1" i="1" dirty="0" smtClean="0"/>
              <a:t>     или особама која врше насиљњ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0968" y="1697127"/>
            <a:ext cx="10270064" cy="29128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9600" b="1" i="1" dirty="0" smtClean="0">
                <a:solidFill>
                  <a:schemeClr val="tx1"/>
                </a:solidFill>
              </a:rPr>
              <a:t>Први ниво</a:t>
            </a:r>
            <a:endParaRPr lang="en-US" sz="9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403432"/>
            <a:ext cx="10561418" cy="1468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898" y="-8075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b="1" i="1" dirty="0" smtClean="0"/>
              <a:t>Први ниво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795051" y="3478529"/>
            <a:ext cx="6415325" cy="36194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805635" y="-4797"/>
            <a:ext cx="6386365" cy="35102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1" y="-4796"/>
            <a:ext cx="6031345" cy="3569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460"/>
            <a:ext cx="6031343" cy="3591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33370" y="18534"/>
            <a:ext cx="6077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психичког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Омаловажавање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Оговарање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Вређање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Ругање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Називање погрдним именима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Псовање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Етикетирање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Имитирање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Прозивање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18898" y="18534"/>
            <a:ext cx="5829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i="1" dirty="0" smtClean="0"/>
              <a:t>Облици физичког насиља и злостављања</a:t>
            </a:r>
          </a:p>
          <a:p>
            <a:endParaRPr lang="sr-Cyrl-RS" b="1" i="1" dirty="0" smtClean="0"/>
          </a:p>
          <a:p>
            <a:endParaRPr lang="sr-Cyrl-RS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Ударање чврга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Гурање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Штипање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Гребање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 smtClean="0"/>
              <a:t>Гађање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Cyrl-RS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Cyrl-R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23480" y="3587630"/>
            <a:ext cx="5929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сексуалног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Добацивање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Псовање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Ласцивни коментари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Ширење прича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Етикетирање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Недвосмислена гестикулација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7885" y="3632200"/>
            <a:ext cx="6029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 smtClean="0"/>
              <a:t>Облици социјалног </a:t>
            </a:r>
            <a:r>
              <a:rPr lang="sr-Cyrl-RS" sz="2000" b="1" i="1" dirty="0"/>
              <a:t>насиља и </a:t>
            </a:r>
            <a:r>
              <a:rPr lang="sr-Cyrl-RS" sz="2000" b="1" i="1" dirty="0" smtClean="0"/>
              <a:t>злостављања</a:t>
            </a:r>
          </a:p>
          <a:p>
            <a:endParaRPr lang="sr-Cyrl-RS" sz="2000" b="1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Добацивање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Подсмевање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Искључивање из групе</a:t>
            </a:r>
            <a:r>
              <a:rPr lang="sr-Cyrl-RS" sz="2000" b="1" i="1" dirty="0"/>
              <a:t> </a:t>
            </a:r>
            <a:r>
              <a:rPr lang="sr-Cyrl-RS" sz="2000" b="1" i="1" dirty="0" smtClean="0"/>
              <a:t>и активности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Фаворизовање на основу различитости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000" b="1" i="1" dirty="0" smtClean="0"/>
              <a:t>Ширење гласина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72327" y="76997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Чупање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Уједање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Саплитање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Шутирање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Прљање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b="1" i="1" dirty="0"/>
              <a:t>Уништавање ствари</a:t>
            </a:r>
          </a:p>
        </p:txBody>
      </p:sp>
    </p:spTree>
    <p:extLst>
      <p:ext uri="{BB962C8B-B14F-4D97-AF65-F5344CB8AC3E}">
        <p14:creationId xmlns:p14="http://schemas.microsoft.com/office/powerpoint/2010/main" val="3746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09143"/>
            <a:ext cx="7165685" cy="4689330"/>
          </a:xfrm>
        </p:spPr>
        <p:txBody>
          <a:bodyPr/>
          <a:lstStyle/>
          <a:p>
            <a:r>
              <a:rPr lang="en-US" dirty="0" smtClean="0"/>
              <a:t>dad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3831"/>
            <a:ext cx="5143500" cy="341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1" cy="686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528619" y="300805"/>
            <a:ext cx="9134762" cy="45583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8619" y="331295"/>
            <a:ext cx="922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Облици насиља и злостављања злоупотребом информационих технологија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61381" y="1274485"/>
            <a:ext cx="3355492" cy="1022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16010" y="1274485"/>
            <a:ext cx="3397154" cy="1022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3306" y="1600955"/>
            <a:ext cx="333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/>
              <a:t>Узнемиравајуће позивање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94557" y="1600955"/>
            <a:ext cx="3329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i="1" dirty="0" smtClean="0"/>
              <a:t>Слање узнемирујућих порука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91" y="2492713"/>
            <a:ext cx="3355492" cy="41979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11" y="2502380"/>
            <a:ext cx="3397153" cy="41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487</TotalTime>
  <Words>982</Words>
  <Application>Microsoft Office PowerPoint</Application>
  <PresentationFormat>Widescreen</PresentationFormat>
  <Paragraphs>245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2</vt:lpstr>
      <vt:lpstr>Quotable</vt:lpstr>
      <vt:lpstr>Протокол за заштиту ученика у случају насиља и занемаривања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dad</vt:lpstr>
      <vt:lpstr>PowerPoint Presentation</vt:lpstr>
      <vt:lpstr>dad</vt:lpstr>
      <vt:lpstr>dad</vt:lpstr>
      <vt:lpstr>PowerPoint Presentation</vt:lpstr>
      <vt:lpstr>dad</vt:lpstr>
      <vt:lpstr>dad</vt:lpstr>
      <vt:lpstr>PowerPoint Presentation</vt:lpstr>
      <vt:lpstr>dad</vt:lpstr>
      <vt:lpstr>dad</vt:lpstr>
      <vt:lpstr>dad</vt:lpstr>
      <vt:lpstr>       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за заштиту ученика у случају насиља и занемаривања</dc:title>
  <dc:creator>DELL</dc:creator>
  <cp:lastModifiedBy>DELL</cp:lastModifiedBy>
  <cp:revision>48</cp:revision>
  <dcterms:created xsi:type="dcterms:W3CDTF">2023-08-28T16:23:00Z</dcterms:created>
  <dcterms:modified xsi:type="dcterms:W3CDTF">2024-04-02T02:27:31Z</dcterms:modified>
</cp:coreProperties>
</file>