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  <p:embeddedFontLst>
    <p:embeddedFont>
      <p:font typeface="SOWGDF+ArialMT"/>
      <p:regular r:id="rId21"/>
    </p:embeddedFont>
    <p:embeddedFont>
      <p:font typeface="QDKNCD+Arial-BoldItalicMT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font" Target="fonts/font1.fntdata" /><Relationship Id="rId22" Type="http://schemas.openxmlformats.org/officeDocument/2006/relationships/font" Target="fonts/font2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33071" y="3474932"/>
            <a:ext cx="2862932" cy="918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6000" spc="-93">
                <a:solidFill>
                  <a:srgbClr val="ffffff"/>
                </a:solidFill>
                <a:latin typeface="Calibri"/>
                <a:cs typeface="Calibri"/>
              </a:rPr>
              <a:t>PANIJA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7305" y="4436342"/>
            <a:ext cx="4938900" cy="302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MARIJA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MILICA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KUZMANOVI</a:t>
            </a:r>
            <a:r>
              <a:rPr dirty="0" sz="18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ISKRA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BENI</a:t>
            </a:r>
            <a:r>
              <a:rPr dirty="0" sz="18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VII/4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1525" y="1088434"/>
            <a:ext cx="5180731" cy="5662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3600" spc="-44">
                <a:solidFill>
                  <a:srgbClr val="ffffff"/>
                </a:solidFill>
                <a:latin typeface="Calibri"/>
                <a:cs typeface="Calibri"/>
              </a:rPr>
              <a:t>PANSKI</a:t>
            </a:r>
            <a:r>
              <a:rPr dirty="0" sz="3600" spc="4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1">
                <a:solidFill>
                  <a:srgbClr val="ffffff"/>
                </a:solidFill>
                <a:latin typeface="Calibri"/>
                <a:cs typeface="Calibri"/>
              </a:rPr>
              <a:t>PLES</a:t>
            </a:r>
            <a:r>
              <a:rPr dirty="0" sz="3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23">
                <a:solidFill>
                  <a:srgbClr val="ffffff"/>
                </a:solidFill>
                <a:latin typeface="Calibri"/>
                <a:cs typeface="Calibri"/>
              </a:rPr>
              <a:t>FLAMENKO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9635" y="1923134"/>
            <a:ext cx="10012933" cy="941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Flamenko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vrsta</a:t>
            </a:r>
            <a:r>
              <a:rPr dirty="0" sz="2000" spc="2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 spc="-11">
                <a:solidFill>
                  <a:srgbClr val="ffffff"/>
                </a:solidFill>
                <a:latin typeface="Calibri"/>
                <a:cs typeface="Calibri"/>
              </a:rPr>
              <a:t>panskog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plesa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nastala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Andaluziji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noj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paniji.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Smatra</a:t>
            </a:r>
            <a:r>
              <a:rPr dirty="0" sz="20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poznat</a:t>
            </a:r>
          </a:p>
          <a:p>
            <a:pPr marL="247640" marR="0">
              <a:lnSpc>
                <a:spcPts val="199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iz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XVIII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4">
                <a:solidFill>
                  <a:srgbClr val="ffffff"/>
                </a:solidFill>
                <a:latin typeface="Calibri"/>
                <a:cs typeface="Calibri"/>
              </a:rPr>
              <a:t>veka,</a:t>
            </a:r>
            <a:r>
              <a:rPr dirty="0" sz="20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sastoji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pevanja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(cante),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sviranja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gitari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(toque),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plesa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(baile)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pljeskanja</a:t>
            </a:r>
          </a:p>
          <a:p>
            <a:pPr marL="247640" marR="0">
              <a:lnSpc>
                <a:spcPts val="199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dlanovima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(palmas).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635" y="2964534"/>
            <a:ext cx="9516174" cy="941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Flamenko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mnogo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promenio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1">
                <a:solidFill>
                  <a:srgbClr val="ffffff"/>
                </a:solidFill>
                <a:latin typeface="Calibri"/>
                <a:cs typeface="Calibri"/>
              </a:rPr>
              <a:t>tokom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IXX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4">
                <a:solidFill>
                  <a:srgbClr val="ffffff"/>
                </a:solidFill>
                <a:latin typeface="Calibri"/>
                <a:cs typeface="Calibri"/>
              </a:rPr>
              <a:t>veka,</a:t>
            </a:r>
            <a:r>
              <a:rPr dirty="0" sz="20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poslednjih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nekoliko</a:t>
            </a:r>
            <a:r>
              <a:rPr dirty="0" sz="20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godina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postao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</a:p>
          <a:p>
            <a:pPr marL="247640" marR="0">
              <a:lnSpc>
                <a:spcPts val="2234"/>
              </a:lnSpc>
              <a:spcBef>
                <a:spcPts val="13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popularan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 spc="-11">
                <a:solidFill>
                  <a:srgbClr val="ffffff"/>
                </a:solidFill>
                <a:latin typeface="Calibri"/>
                <a:cs typeface="Calibri"/>
              </a:rPr>
              <a:t>irom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1">
                <a:solidFill>
                  <a:srgbClr val="ffffff"/>
                </a:solidFill>
                <a:latin typeface="Calibri"/>
                <a:cs typeface="Calibri"/>
              </a:rPr>
              <a:t>sveta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zanimljivo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Japanu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postoji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akademija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4">
                <a:solidFill>
                  <a:srgbClr val="ffffff"/>
                </a:solidFill>
                <a:latin typeface="Calibri"/>
                <a:cs typeface="Calibri"/>
              </a:rPr>
              <a:t>kojima</a:t>
            </a:r>
            <a:r>
              <a:rPr dirty="0" sz="2000" spc="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nego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samoj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paniji.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9635" y="560438"/>
            <a:ext cx="9996230" cy="636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Smatra</a:t>
            </a:r>
            <a:r>
              <a:rPr dirty="0" sz="20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1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 spc="-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flamenko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potekla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sli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nosti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flamingosa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dugonokih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ptica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samih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igra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</a:p>
          <a:p>
            <a:pPr marL="247640" marR="0">
              <a:lnSpc>
                <a:spcPts val="2234"/>
              </a:lnSpc>
              <a:spcBef>
                <a:spcPts val="139"/>
              </a:spcBef>
              <a:spcAft>
                <a:spcPts val="0"/>
              </a:spcAft>
            </a:pPr>
            <a:r>
              <a:rPr dirty="0" sz="2000" spc="-23">
                <a:solidFill>
                  <a:srgbClr val="ffffff"/>
                </a:solidFill>
                <a:latin typeface="Calibri"/>
                <a:cs typeface="Calibri"/>
              </a:rPr>
              <a:t>koji</a:t>
            </a:r>
            <a:r>
              <a:rPr dirty="0" sz="2000" spc="2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svojim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pokretima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podse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flamingose.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9635" y="704080"/>
            <a:ext cx="10013149" cy="2160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Cante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(pesma)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stranci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smatraju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najva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niji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flamenka,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plesa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</a:p>
          <a:p>
            <a:pPr marL="247640" marR="0">
              <a:lnSpc>
                <a:spcPts val="2234"/>
              </a:lnSpc>
              <a:spcBef>
                <a:spcPts val="13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nalazi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centru,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zapravo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pesma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ffff"/>
                </a:solidFill>
                <a:latin typeface="Calibri"/>
                <a:cs typeface="Calibri"/>
              </a:rPr>
              <a:t>srce</a:t>
            </a:r>
            <a:r>
              <a:rPr dirty="0" sz="2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2000">
                <a:solidFill>
                  <a:srgbClr val="ffffff"/>
                </a:solidFill>
                <a:latin typeface="QDKNCD+Arial-BoldItalicMT"/>
                <a:cs typeface="QDKNCD+Arial-BoldItalicMT"/>
              </a:rPr>
              <a:t>š</a:t>
            </a:r>
            <a:r>
              <a:rPr dirty="0" sz="2000" b="1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ovog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anra.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Peva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 spc="-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flamenku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naziva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 spc="-28" i="1">
                <a:solidFill>
                  <a:srgbClr val="ffffff"/>
                </a:solidFill>
                <a:latin typeface="Calibri"/>
                <a:cs typeface="Calibri"/>
              </a:rPr>
              <a:t>cantaor.</a:t>
            </a:r>
            <a:r>
              <a:rPr dirty="0" sz="2000" spc="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1">
                <a:solidFill>
                  <a:srgbClr val="ffffff"/>
                </a:solidFill>
                <a:latin typeface="Calibri"/>
                <a:cs typeface="Calibri"/>
              </a:rPr>
              <a:t>Neke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prvih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flamenko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pesama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govorile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doga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đ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ajima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poput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nasilne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smrti,</a:t>
            </a:r>
          </a:p>
          <a:p>
            <a:pPr marL="247640" marR="0">
              <a:lnSpc>
                <a:spcPts val="199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ljubavi,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izdaje,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zatvoru,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bolesti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gubitku.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Flamenko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pesme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danas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mogu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8">
                <a:solidFill>
                  <a:srgbClr val="ffffff"/>
                </a:solidFill>
                <a:latin typeface="Calibri"/>
                <a:cs typeface="Calibri"/>
              </a:rPr>
              <a:t>svrstati</a:t>
            </a:r>
            <a:r>
              <a:rPr dirty="0" sz="20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3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kategorije:</a:t>
            </a:r>
            <a:r>
              <a:rPr dirty="0" sz="2000" spc="1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 i="1">
                <a:solidFill>
                  <a:srgbClr val="ffffff"/>
                </a:solidFill>
                <a:latin typeface="Calibri"/>
                <a:cs typeface="Calibri"/>
              </a:rPr>
              <a:t>cante</a:t>
            </a:r>
            <a:r>
              <a:rPr dirty="0" sz="2000" spc="1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libri"/>
                <a:cs typeface="Calibri"/>
              </a:rPr>
              <a:t>grande,</a:t>
            </a:r>
            <a:r>
              <a:rPr dirty="0" sz="20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 i="1">
                <a:solidFill>
                  <a:srgbClr val="ffffff"/>
                </a:solidFill>
                <a:latin typeface="Calibri"/>
                <a:cs typeface="Calibri"/>
              </a:rPr>
              <a:t>cante</a:t>
            </a:r>
            <a:r>
              <a:rPr dirty="0" sz="2000" spc="1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libri"/>
                <a:cs typeface="Calibri"/>
              </a:rPr>
              <a:t>intermedio</a:t>
            </a:r>
            <a:r>
              <a:rPr dirty="0" sz="20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 i="1">
                <a:solidFill>
                  <a:srgbClr val="ffffff"/>
                </a:solidFill>
                <a:latin typeface="Calibri"/>
                <a:cs typeface="Calibri"/>
              </a:rPr>
              <a:t>cante</a:t>
            </a:r>
            <a:r>
              <a:rPr dirty="0" sz="2000" spc="1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libri"/>
                <a:cs typeface="Calibri"/>
              </a:rPr>
              <a:t>ohio.</a:t>
            </a:r>
            <a:r>
              <a:rPr dirty="0" sz="20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Poznati</a:t>
            </a:r>
            <a:r>
              <a:rPr dirty="0" sz="2000" spc="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izvo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đ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peva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flamenka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su:</a:t>
            </a:r>
          </a:p>
          <a:p>
            <a:pPr marL="247640" marR="0">
              <a:lnSpc>
                <a:spcPts val="199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Antonio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Fernandes,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4">
                <a:solidFill>
                  <a:srgbClr val="ffffff"/>
                </a:solidFill>
                <a:latin typeface="Calibri"/>
                <a:cs typeface="Calibri"/>
              </a:rPr>
              <a:t>Francisko</a:t>
            </a:r>
            <a:r>
              <a:rPr dirty="0" sz="20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Otega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8">
                <a:solidFill>
                  <a:srgbClr val="ffffff"/>
                </a:solidFill>
                <a:latin typeface="Calibri"/>
                <a:cs typeface="Calibri"/>
              </a:rPr>
              <a:t>Vargas,</a:t>
            </a:r>
            <a:r>
              <a:rPr dirty="0" sz="2000" spc="2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Silverio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Franconetti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1">
                <a:solidFill>
                  <a:srgbClr val="ffffff"/>
                </a:solidFill>
                <a:latin typeface="Calibri"/>
                <a:cs typeface="Calibri"/>
              </a:rPr>
              <a:t>Aguilar,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Pastora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Maria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3">
                <a:solidFill>
                  <a:srgbClr val="ffffff"/>
                </a:solidFill>
                <a:latin typeface="Calibri"/>
                <a:cs typeface="Calibri"/>
              </a:rPr>
              <a:t>Pavon</a:t>
            </a:r>
          </a:p>
          <a:p>
            <a:pPr marL="247640" marR="0">
              <a:lnSpc>
                <a:spcPts val="199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Cruz,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Manuel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Otega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Juarez,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Jose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Monje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Cruz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drugi.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1499" y="3040028"/>
            <a:ext cx="1495883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0">
                <a:solidFill>
                  <a:srgbClr val="000000"/>
                </a:solidFill>
                <a:latin typeface="Calibri"/>
                <a:cs typeface="Calibri"/>
              </a:rPr>
              <a:t>Pastoria</a:t>
            </a:r>
            <a:r>
              <a:rPr dirty="0" sz="18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Maria</a:t>
            </a:r>
          </a:p>
          <a:p>
            <a:pPr marL="160008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spc="-20">
                <a:solidFill>
                  <a:srgbClr val="000000"/>
                </a:solidFill>
                <a:latin typeface="Calibri"/>
                <a:cs typeface="Calibri"/>
              </a:rPr>
              <a:t>Pavon</a:t>
            </a:r>
            <a:r>
              <a:rPr dirty="0" sz="1800" spc="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Cruz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04313" y="5450181"/>
            <a:ext cx="1939707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Silverio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Franconetti</a:t>
            </a:r>
          </a:p>
          <a:p>
            <a:pPr marL="567481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Aguilar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7083" y="620872"/>
            <a:ext cx="9930343" cy="2769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6">
                <a:solidFill>
                  <a:srgbClr val="ffffff"/>
                </a:solidFill>
                <a:latin typeface="Calibri"/>
                <a:cs typeface="Calibri"/>
              </a:rPr>
              <a:t>Toque</a:t>
            </a:r>
            <a:r>
              <a:rPr dirty="0" sz="2000" spc="3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(gitara)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Dr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tehnika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1">
                <a:solidFill>
                  <a:srgbClr val="ffffff"/>
                </a:solidFill>
                <a:latin typeface="Calibri"/>
                <a:cs typeface="Calibri"/>
              </a:rPr>
              <a:t>flameko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gitariste,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3">
                <a:solidFill>
                  <a:srgbClr val="ffffff"/>
                </a:solidFill>
                <a:latin typeface="Calibri"/>
                <a:cs typeface="Calibri"/>
              </a:rPr>
              <a:t>koji</a:t>
            </a:r>
            <a:r>
              <a:rPr dirty="0" sz="2000" spc="2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naziva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„tocaor“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razlikuje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</a:t>
            </a:r>
          </a:p>
          <a:p>
            <a:pPr marL="247640" marR="0">
              <a:lnSpc>
                <a:spcPts val="2234"/>
              </a:lnSpc>
              <a:spcBef>
                <a:spcPts val="13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onih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3">
                <a:solidFill>
                  <a:srgbClr val="ffffff"/>
                </a:solidFill>
                <a:latin typeface="Calibri"/>
                <a:cs typeface="Calibri"/>
              </a:rPr>
              <a:t>koje</a:t>
            </a:r>
            <a:r>
              <a:rPr dirty="0" sz="2000" spc="2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izvo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đ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 spc="-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klasi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gitare.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klasi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gitarista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oslanja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svoju</a:t>
            </a:r>
            <a:r>
              <a:rPr dirty="0" sz="2000" spc="1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gitaru,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7">
                <a:solidFill>
                  <a:srgbClr val="ffffff"/>
                </a:solidFill>
                <a:latin typeface="Calibri"/>
                <a:cs typeface="Calibri"/>
              </a:rPr>
              <a:t>kosom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polo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đ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aju,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levu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nogu,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gitarista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flamenka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nasloni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gitaru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prekr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tene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noge,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1">
                <a:solidFill>
                  <a:srgbClr val="ffffff"/>
                </a:solidFill>
                <a:latin typeface="Calibri"/>
                <a:cs typeface="Calibri"/>
              </a:rPr>
              <a:t>tako</a:t>
            </a:r>
            <a:r>
              <a:rPr dirty="0" sz="20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đ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skoro</a:t>
            </a:r>
            <a:r>
              <a:rPr dirty="0" sz="20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horizontalnom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polo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odnosu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pod.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Moderni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1">
                <a:solidFill>
                  <a:srgbClr val="ffffff"/>
                </a:solidFill>
                <a:latin typeface="Calibri"/>
                <a:cs typeface="Calibri"/>
              </a:rPr>
              <a:t>flameko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gitaristi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imaju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8">
                <a:solidFill>
                  <a:srgbClr val="ffffff"/>
                </a:solidFill>
                <a:latin typeface="Calibri"/>
                <a:cs typeface="Calibri"/>
              </a:rPr>
              <a:t>koriste</a:t>
            </a:r>
            <a:r>
              <a:rPr dirty="0" sz="20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klasi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gitare,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3">
                <a:solidFill>
                  <a:srgbClr val="ffffff"/>
                </a:solidFill>
                <a:latin typeface="Calibri"/>
                <a:cs typeface="Calibri"/>
              </a:rPr>
              <a:t>iako</a:t>
            </a:r>
            <a:r>
              <a:rPr dirty="0" sz="2000" spc="2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postoji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poseban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instrument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1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000" spc="3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ovaj</a:t>
            </a:r>
            <a:r>
              <a:rPr dirty="0" sz="20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 spc="-43">
                <a:solidFill>
                  <a:srgbClr val="ffffff"/>
                </a:solidFill>
                <a:latin typeface="Calibri"/>
                <a:cs typeface="Calibri"/>
              </a:rPr>
              <a:t>anr,</a:t>
            </a:r>
          </a:p>
          <a:p>
            <a:pPr marL="247640" marR="0">
              <a:lnSpc>
                <a:spcPts val="2234"/>
              </a:lnSpc>
              <a:spcBef>
                <a:spcPts val="139"/>
              </a:spcBef>
              <a:spcAft>
                <a:spcPts val="0"/>
              </a:spcAft>
            </a:pPr>
            <a:r>
              <a:rPr dirty="0" sz="2000" spc="-23">
                <a:solidFill>
                  <a:srgbClr val="ffffff"/>
                </a:solidFill>
                <a:latin typeface="Calibri"/>
                <a:cs typeface="Calibri"/>
              </a:rPr>
              <a:t>koji</a:t>
            </a:r>
            <a:r>
              <a:rPr dirty="0" sz="2000" spc="2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naziva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flamenko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1">
                <a:solidFill>
                  <a:srgbClr val="ffffff"/>
                </a:solidFill>
                <a:latin typeface="Calibri"/>
                <a:cs typeface="Calibri"/>
              </a:rPr>
              <a:t>gitara.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manje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 spc="-18">
                <a:solidFill>
                  <a:srgbClr val="ffffff"/>
                </a:solidFill>
                <a:latin typeface="Calibri"/>
                <a:cs typeface="Calibri"/>
              </a:rPr>
              <a:t>ka,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njena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kutija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nego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4">
                <a:solidFill>
                  <a:srgbClr val="ffffff"/>
                </a:solidFill>
                <a:latin typeface="Calibri"/>
                <a:cs typeface="Calibri"/>
              </a:rPr>
              <a:t>kod</a:t>
            </a:r>
            <a:r>
              <a:rPr dirty="0" sz="2000" spc="3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klasi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gitare,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njen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zvuk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zasenjuje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peva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Uglavnom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8">
                <a:solidFill>
                  <a:srgbClr val="ffffff"/>
                </a:solidFill>
                <a:latin typeface="Calibri"/>
                <a:cs typeface="Calibri"/>
              </a:rPr>
              <a:t>pravi</a:t>
            </a:r>
            <a:r>
              <a:rPr dirty="0" sz="20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empresa,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dr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 spc="-34">
                <a:solidFill>
                  <a:srgbClr val="ffffff"/>
                </a:solidFill>
                <a:latin typeface="Calibri"/>
                <a:cs typeface="Calibri"/>
              </a:rPr>
              <a:t>kom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7">
                <a:solidFill>
                  <a:srgbClr val="ffffff"/>
                </a:solidFill>
                <a:latin typeface="Calibri"/>
                <a:cs typeface="Calibri"/>
              </a:rPr>
              <a:t>kedra</a:t>
            </a:r>
            <a:r>
              <a:rPr dirty="0" sz="2000" spc="2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smr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Glavni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gitaristi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bili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Manuel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Ramires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Galareta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njegov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enik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Santoe</a:t>
            </a:r>
          </a:p>
          <a:p>
            <a:pPr marL="247640" marR="0">
              <a:lnSpc>
                <a:spcPts val="199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Ernandes.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7083" y="3491072"/>
            <a:ext cx="9450453" cy="636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zavisnosti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tipa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izvedbe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razlikujemo: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6">
                <a:solidFill>
                  <a:srgbClr val="ffffff"/>
                </a:solidFill>
                <a:latin typeface="Calibri"/>
                <a:cs typeface="Calibri"/>
              </a:rPr>
              <a:t>Toque</a:t>
            </a:r>
            <a:r>
              <a:rPr dirty="0" sz="2000" spc="3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1">
                <a:solidFill>
                  <a:srgbClr val="ffffff"/>
                </a:solidFill>
                <a:latin typeface="Calibri"/>
                <a:cs typeface="Calibri"/>
              </a:rPr>
              <a:t>airoso,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6">
                <a:solidFill>
                  <a:srgbClr val="ffffff"/>
                </a:solidFill>
                <a:latin typeface="Calibri"/>
                <a:cs typeface="Calibri"/>
              </a:rPr>
              <a:t>Toque</a:t>
            </a:r>
            <a:r>
              <a:rPr dirty="0" sz="2000" spc="3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gitano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flamenco,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6">
                <a:solidFill>
                  <a:srgbClr val="ffffff"/>
                </a:solidFill>
                <a:latin typeface="Calibri"/>
                <a:cs typeface="Calibri"/>
              </a:rPr>
              <a:t>Toque</a:t>
            </a:r>
          </a:p>
          <a:p>
            <a:pPr marL="247640" marR="0">
              <a:lnSpc>
                <a:spcPts val="1999"/>
              </a:lnSpc>
              <a:spcBef>
                <a:spcPts val="39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pastueno,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6">
                <a:solidFill>
                  <a:srgbClr val="ffffff"/>
                </a:solidFill>
                <a:latin typeface="Calibri"/>
                <a:cs typeface="Calibri"/>
              </a:rPr>
              <a:t>Toque</a:t>
            </a:r>
            <a:r>
              <a:rPr dirty="0" sz="2000" spc="3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sobrio,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6">
                <a:solidFill>
                  <a:srgbClr val="ffffff"/>
                </a:solidFill>
                <a:latin typeface="Calibri"/>
                <a:cs typeface="Calibri"/>
              </a:rPr>
              <a:t>Toque</a:t>
            </a:r>
            <a:r>
              <a:rPr dirty="0" sz="2000" spc="3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virtuo,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4">
                <a:solidFill>
                  <a:srgbClr val="ffffff"/>
                </a:solidFill>
                <a:latin typeface="Calibri"/>
                <a:cs typeface="Calibri"/>
              </a:rPr>
              <a:t>Torque</a:t>
            </a:r>
            <a:r>
              <a:rPr dirty="0" sz="2000" spc="3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frio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51704" y="4493742"/>
            <a:ext cx="170850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Santoe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Ernandes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41031" y="6243328"/>
            <a:ext cx="278701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Manuel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Ramires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Galareta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9635" y="497814"/>
            <a:ext cx="9606905" cy="124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Baile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(ples)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poznat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ponosnom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dr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anju,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upotrebi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ruku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ritmi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 spc="-34">
                <a:solidFill>
                  <a:srgbClr val="ffffff"/>
                </a:solidFill>
                <a:latin typeface="Calibri"/>
                <a:cs typeface="Calibri"/>
              </a:rPr>
              <a:t>kom</a:t>
            </a:r>
            <a:r>
              <a:rPr dirty="0" sz="2000" spc="3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udaranju</a:t>
            </a:r>
          </a:p>
          <a:p>
            <a:pPr marL="247640" marR="0">
              <a:lnSpc>
                <a:spcPts val="2234"/>
              </a:lnSpc>
              <a:spcBef>
                <a:spcPts val="13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stopalima.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4">
                <a:solidFill>
                  <a:srgbClr val="ffffff"/>
                </a:solidFill>
                <a:latin typeface="Calibri"/>
                <a:cs typeface="Calibri"/>
              </a:rPr>
              <a:t>Postoje</a:t>
            </a:r>
            <a:r>
              <a:rPr dirty="0" sz="20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razli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iti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stilovi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flamenka: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flamenco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8">
                <a:solidFill>
                  <a:srgbClr val="ffffff"/>
                </a:solidFill>
                <a:latin typeface="Calibri"/>
                <a:cs typeface="Calibri"/>
              </a:rPr>
              <a:t>puro,</a:t>
            </a:r>
            <a:r>
              <a:rPr dirty="0" sz="2000" spc="1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Classical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flamenco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Flamenco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nuevo...</a:t>
            </a:r>
            <a:r>
              <a:rPr dirty="0" sz="2000" spc="4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razliku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drugih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plesova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igra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svoje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vrhunce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dosti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posle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1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godine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</a:p>
          <a:p>
            <a:pPr marL="247640" marR="0">
              <a:lnSpc>
                <a:spcPts val="199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nastavljaju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7">
                <a:solidFill>
                  <a:srgbClr val="ffffff"/>
                </a:solidFill>
                <a:latin typeface="Calibri"/>
                <a:cs typeface="Calibri"/>
              </a:rPr>
              <a:t>bave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svojim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kasnijim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godinama.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9635" y="466283"/>
            <a:ext cx="2323681" cy="331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0" u="sng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Termin</a:t>
            </a:r>
            <a:r>
              <a:rPr dirty="0" sz="2000" spc="28" u="sng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 </a:t>
            </a:r>
            <a:r>
              <a:rPr dirty="0" sz="2000" u="sng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u</a:t>
            </a:r>
            <a:r>
              <a:rPr dirty="0" sz="2000" u="sng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 </a:t>
            </a:r>
            <a:r>
              <a:rPr dirty="0" sz="2000" u="sng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flamenku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9635" y="898083"/>
            <a:ext cx="9466573" cy="636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Ole</a:t>
            </a:r>
            <a:r>
              <a:rPr dirty="0" sz="2000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uzvik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3">
                <a:solidFill>
                  <a:srgbClr val="ffffff"/>
                </a:solidFill>
                <a:latin typeface="Calibri"/>
                <a:cs typeface="Calibri"/>
              </a:rPr>
              <a:t>koji</a:t>
            </a:r>
            <a:r>
              <a:rPr dirty="0" sz="2000" spc="2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koristi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izrazi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evljenje.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Slu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istakne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uloga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3">
                <a:solidFill>
                  <a:srgbClr val="ffffff"/>
                </a:solidFill>
                <a:latin typeface="Calibri"/>
                <a:cs typeface="Calibri"/>
              </a:rPr>
              <a:t>koju</a:t>
            </a:r>
            <a:r>
              <a:rPr dirty="0" sz="2000" spc="2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igra</a:t>
            </a:r>
          </a:p>
          <a:p>
            <a:pPr marL="247640" marR="0">
              <a:lnSpc>
                <a:spcPts val="199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publika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izvodi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flameko.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635" y="1634683"/>
            <a:ext cx="10036895" cy="636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Deuende</a:t>
            </a:r>
            <a:r>
              <a:rPr dirty="0" sz="2000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vrlo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specifi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ose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flamenku.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Odgovor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ivljaj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takvog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trenutka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mogu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biti</a:t>
            </a:r>
          </a:p>
          <a:p>
            <a:pPr marL="247640" marR="0">
              <a:lnSpc>
                <a:spcPts val="199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uzvici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ffff"/>
                </a:solidFill>
                <a:latin typeface="Calibri"/>
                <a:cs typeface="Calibri"/>
              </a:rPr>
              <a:t>Ole!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9635" y="2371283"/>
            <a:ext cx="9687371" cy="636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6" u="sng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Tener</a:t>
            </a:r>
            <a:r>
              <a:rPr dirty="0" sz="2000" spc="34" u="sng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 </a:t>
            </a:r>
            <a:r>
              <a:rPr dirty="0" sz="2000" u="sng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deuende</a:t>
            </a:r>
            <a:r>
              <a:rPr dirty="0" sz="2000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(„imati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deuende“)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zna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imati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povi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stanje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emocija,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termin</a:t>
            </a:r>
            <a:r>
              <a:rPr dirty="0" sz="2000" spc="1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 spc="-14">
                <a:solidFill>
                  <a:srgbClr val="ffffff"/>
                </a:solidFill>
                <a:latin typeface="Calibri"/>
                <a:cs typeface="Calibri"/>
              </a:rPr>
              <a:t>esto</a:t>
            </a:r>
          </a:p>
          <a:p>
            <a:pPr marL="247640" marR="0">
              <a:lnSpc>
                <a:spcPts val="199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povezan</a:t>
            </a:r>
            <a:r>
              <a:rPr dirty="0" sz="2000" spc="1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1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000" spc="3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flamenkom.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1525" y="1088434"/>
            <a:ext cx="2631566" cy="5662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JELA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3600" spc="-46">
                <a:solidFill>
                  <a:srgbClr val="ffffff"/>
                </a:solidFill>
                <a:latin typeface="Calibri"/>
                <a:cs typeface="Calibri"/>
              </a:rPr>
              <a:t>PANIJE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1525" y="2235794"/>
            <a:ext cx="10015179" cy="25847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1">
                <a:solidFill>
                  <a:srgbClr val="ffffff"/>
                </a:solidFill>
                <a:latin typeface="Calibri"/>
                <a:cs typeface="Calibri"/>
              </a:rPr>
              <a:t>svakoj</a:t>
            </a:r>
            <a:r>
              <a:rPr dirty="0" sz="2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1">
                <a:solidFill>
                  <a:srgbClr val="ffffff"/>
                </a:solidFill>
                <a:latin typeface="Calibri"/>
                <a:cs typeface="Calibri"/>
              </a:rPr>
              <a:t>zemlji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daje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jedinstven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 spc="-2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4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4">
                <a:solidFill>
                  <a:srgbClr val="ffffff"/>
                </a:solidFill>
                <a:latin typeface="Calibri"/>
                <a:cs typeface="Calibri"/>
              </a:rPr>
              <a:t>predstavlja</a:t>
            </a:r>
            <a:r>
              <a:rPr dirty="0" sz="24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veoma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4">
                <a:solidFill>
                  <a:srgbClr val="ffffff"/>
                </a:solidFill>
                <a:latin typeface="Calibri"/>
                <a:cs typeface="Calibri"/>
              </a:rPr>
              <a:t>stvar,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 spc="-31">
                <a:solidFill>
                  <a:srgbClr val="ffffff"/>
                </a:solidFill>
                <a:latin typeface="Calibri"/>
                <a:cs typeface="Calibri"/>
              </a:rPr>
              <a:t>svakako</a:t>
            </a:r>
            <a:r>
              <a:rPr dirty="0" sz="2400" spc="3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hrana.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paniji,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4">
                <a:solidFill>
                  <a:srgbClr val="ffffff"/>
                </a:solidFill>
                <a:latin typeface="Calibri"/>
                <a:cs typeface="Calibri"/>
              </a:rPr>
              <a:t>predstavlja</a:t>
            </a:r>
            <a:r>
              <a:rPr dirty="0" sz="24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nacionalnu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opsesiju,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dosta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 spc="-11">
                <a:solidFill>
                  <a:srgbClr val="ffffff"/>
                </a:solidFill>
                <a:latin typeface="Calibri"/>
                <a:cs typeface="Calibri"/>
              </a:rPr>
              <a:t>raznolika</a:t>
            </a:r>
            <a:r>
              <a:rPr dirty="0" sz="2400" spc="1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specifi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7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400" spc="3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svaku</a:t>
            </a:r>
            <a:r>
              <a:rPr dirty="0" sz="2400" spc="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oblast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regijiu,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pojedina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uticala</a:t>
            </a:r>
          </a:p>
          <a:p>
            <a:pPr marL="0" marR="0">
              <a:lnSpc>
                <a:spcPts val="2681"/>
              </a:lnSpc>
              <a:spcBef>
                <a:spcPts val="57"/>
              </a:spcBef>
              <a:spcAft>
                <a:spcPts val="0"/>
              </a:spcAft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pojava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novih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7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ina,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paradajza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1">
                <a:solidFill>
                  <a:srgbClr val="ffffff"/>
                </a:solidFill>
                <a:latin typeface="Calibri"/>
                <a:cs typeface="Calibri"/>
              </a:rPr>
              <a:t>krompira.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Njihova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kuhinja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sli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oj.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panija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okru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morem,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dosta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zastupljena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mediteranska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kuhinja,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2">
                <a:solidFill>
                  <a:srgbClr val="ffffff"/>
                </a:solidFill>
                <a:latin typeface="Calibri"/>
                <a:cs typeface="Calibri"/>
              </a:rPr>
              <a:t>svim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 spc="-17">
                <a:solidFill>
                  <a:srgbClr val="ffffff"/>
                </a:solidFill>
                <a:latin typeface="Calibri"/>
                <a:cs typeface="Calibri"/>
              </a:rPr>
              <a:t>vrstama</a:t>
            </a:r>
            <a:r>
              <a:rPr dirty="0" sz="2400" spc="1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ribe,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8">
                <a:solidFill>
                  <a:srgbClr val="ffffff"/>
                </a:solidFill>
                <a:latin typeface="Calibri"/>
                <a:cs typeface="Calibri"/>
              </a:rPr>
              <a:t>rakova,</a:t>
            </a:r>
            <a:r>
              <a:rPr dirty="0" sz="2400" spc="2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morskih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plodova...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8">
                <a:solidFill>
                  <a:srgbClr val="ffffff"/>
                </a:solidFill>
                <a:latin typeface="Calibri"/>
                <a:cs typeface="Calibri"/>
              </a:rPr>
              <a:t>dva</a:t>
            </a:r>
            <a:r>
              <a:rPr dirty="0" sz="24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neizbe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4">
                <a:solidFill>
                  <a:srgbClr val="ffffff"/>
                </a:solidFill>
                <a:latin typeface="Calibri"/>
                <a:cs typeface="Calibri"/>
              </a:rPr>
              <a:t>sastojka</a:t>
            </a:r>
            <a:r>
              <a:rPr dirty="0" sz="24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ulje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beli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luk.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67">
                <a:solidFill>
                  <a:srgbClr val="ffffff"/>
                </a:solidFill>
                <a:latin typeface="Calibri"/>
                <a:cs typeface="Calibri"/>
              </a:rPr>
              <a:t>Tako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đ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zastupljene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sve</a:t>
            </a:r>
            <a:r>
              <a:rPr dirty="0" sz="2400" spc="2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vrste</a:t>
            </a:r>
            <a:r>
              <a:rPr dirty="0" sz="2400" spc="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mesa,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1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enja,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povr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1525" y="4923114"/>
            <a:ext cx="9794218" cy="755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Koliko</a:t>
            </a:r>
            <a:r>
              <a:rPr dirty="0" sz="2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obrok</a:t>
            </a:r>
            <a:r>
              <a:rPr dirty="0" sz="2400" spc="2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pancima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bitan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govori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jedna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njihova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4">
                <a:solidFill>
                  <a:srgbClr val="ffffff"/>
                </a:solidFill>
                <a:latin typeface="Calibri"/>
                <a:cs typeface="Calibri"/>
              </a:rPr>
              <a:t>poznata</a:t>
            </a:r>
            <a:r>
              <a:rPr dirty="0" sz="2400" spc="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izreka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„hrana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dolazi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odmah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posle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2">
                <a:solidFill>
                  <a:srgbClr val="ffffff"/>
                </a:solidFill>
                <a:latin typeface="Calibri"/>
                <a:cs typeface="Calibri"/>
              </a:rPr>
              <a:t>dragog</a:t>
            </a:r>
            <a:r>
              <a:rPr dirty="0" sz="2400" spc="1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1">
                <a:solidFill>
                  <a:srgbClr val="ffffff"/>
                </a:solidFill>
                <a:latin typeface="Calibri"/>
                <a:cs typeface="Calibri"/>
              </a:rPr>
              <a:t>boga“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7216" y="661227"/>
            <a:ext cx="9572771" cy="1121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400" spc="4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2">
                <a:solidFill>
                  <a:srgbClr val="ffffff"/>
                </a:solidFill>
                <a:latin typeface="Calibri"/>
                <a:cs typeface="Calibri"/>
              </a:rPr>
              <a:t>Karakteristi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jelo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7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400" spc="4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paniju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„olja“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(u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1">
                <a:solidFill>
                  <a:srgbClr val="ffffff"/>
                </a:solidFill>
                <a:latin typeface="Calibri"/>
                <a:cs typeface="Calibri"/>
              </a:rPr>
              <a:t>zavisnosti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regije,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naziva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i:</a:t>
            </a:r>
          </a:p>
          <a:p>
            <a:pPr marL="240059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kasido,</a:t>
            </a:r>
            <a:r>
              <a:rPr dirty="0" sz="24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pote,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eskudelja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 spc="-17">
                <a:solidFill>
                  <a:srgbClr val="ffffff"/>
                </a:solidFill>
                <a:latin typeface="Calibri"/>
                <a:cs typeface="Calibri"/>
              </a:rPr>
              <a:t>era)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zna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8">
                <a:solidFill>
                  <a:srgbClr val="ffffff"/>
                </a:solidFill>
                <a:latin typeface="Calibri"/>
                <a:cs typeface="Calibri"/>
              </a:rPr>
              <a:t>„lonac“.</a:t>
            </a:r>
            <a:r>
              <a:rPr dirty="0" sz="2400" spc="2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Priprema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povr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a,</a:t>
            </a:r>
          </a:p>
          <a:p>
            <a:pPr marL="240059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specijalnih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raznih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vrsta</a:t>
            </a:r>
            <a:r>
              <a:rPr dirty="0" sz="2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mesa.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7216" y="803992"/>
            <a:ext cx="2152985" cy="390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400" spc="4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Paella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Paelja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1525" y="1296752"/>
            <a:ext cx="10080538" cy="1853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Paelja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tradicionalno</a:t>
            </a:r>
            <a:r>
              <a:rPr dirty="0" sz="2400" spc="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 spc="-17">
                <a:solidFill>
                  <a:srgbClr val="ffffff"/>
                </a:solidFill>
                <a:latin typeface="Calibri"/>
                <a:cs typeface="Calibri"/>
              </a:rPr>
              <a:t>pansko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jelo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7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400" spc="3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7">
                <a:solidFill>
                  <a:srgbClr val="ffffff"/>
                </a:solidFill>
                <a:latin typeface="Calibri"/>
                <a:cs typeface="Calibri"/>
              </a:rPr>
              <a:t>koje</a:t>
            </a:r>
            <a:r>
              <a:rPr dirty="0" sz="2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smatra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nastalo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Valensiji.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Osnovni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sastojak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panski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pirina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 spc="-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meso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morski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plodovi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(gambori,</a:t>
            </a:r>
            <a:r>
              <a:rPr dirty="0" sz="2400" spc="3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kampi...)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Spada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jela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7">
                <a:solidFill>
                  <a:srgbClr val="ffffff"/>
                </a:solidFill>
                <a:latin typeface="Calibri"/>
                <a:cs typeface="Calibri"/>
              </a:rPr>
              <a:t>koje</a:t>
            </a:r>
            <a:r>
              <a:rPr dirty="0" sz="2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7">
                <a:solidFill>
                  <a:srgbClr val="ffffff"/>
                </a:solidFill>
                <a:latin typeface="Calibri"/>
                <a:cs typeface="Calibri"/>
              </a:rPr>
              <a:t>stavlja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sve</a:t>
            </a:r>
            <a:r>
              <a:rPr dirty="0" sz="2400" spc="4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ima,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nije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redak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slu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aj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jednoj</a:t>
            </a:r>
          </a:p>
          <a:p>
            <a:pPr marL="0" marR="0">
              <a:lnSpc>
                <a:spcPts val="2681"/>
              </a:lnSpc>
              <a:spcBef>
                <a:spcPts val="5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paelji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đ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vrsta</a:t>
            </a:r>
            <a:r>
              <a:rPr dirty="0" sz="2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mesa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(piletina,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7">
                <a:solidFill>
                  <a:srgbClr val="ffffff"/>
                </a:solidFill>
                <a:latin typeface="Calibri"/>
                <a:cs typeface="Calibri"/>
              </a:rPr>
              <a:t>ze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etina...).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nju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2">
                <a:solidFill>
                  <a:srgbClr val="ffffff"/>
                </a:solidFill>
                <a:latin typeface="Calibri"/>
                <a:cs typeface="Calibri"/>
              </a:rPr>
              <a:t>stavljaju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...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So,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biber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 spc="-12">
                <a:solidFill>
                  <a:srgbClr val="ffffff"/>
                </a:solidFill>
                <a:latin typeface="Calibri"/>
                <a:cs typeface="Calibri"/>
              </a:rPr>
              <a:t>afran.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7216" y="740493"/>
            <a:ext cx="2973437" cy="390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400" spc="4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Gazpacho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Gaspa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1525" y="1233253"/>
            <a:ext cx="9881124" cy="1487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Gaspa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2">
                <a:solidFill>
                  <a:srgbClr val="ffffff"/>
                </a:solidFill>
                <a:latin typeface="Calibri"/>
                <a:cs typeface="Calibri"/>
              </a:rPr>
              <a:t>karakteristi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jelo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7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400" spc="3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predele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Andaluzije.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1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supa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7">
                <a:solidFill>
                  <a:srgbClr val="ffffff"/>
                </a:solidFill>
                <a:latin typeface="Calibri"/>
                <a:cs typeface="Calibri"/>
              </a:rPr>
              <a:t>koja</a:t>
            </a:r>
            <a:r>
              <a:rPr dirty="0" sz="2400" spc="2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slu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hladna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veoma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7">
                <a:solidFill>
                  <a:srgbClr val="ffffff"/>
                </a:solidFill>
                <a:latin typeface="Calibri"/>
                <a:cs typeface="Calibri"/>
              </a:rPr>
              <a:t>lako</a:t>
            </a:r>
            <a:r>
              <a:rPr dirty="0" sz="2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sprema,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idealna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kao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osve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enje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7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400" spc="3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vrele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letnje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dane.</a:t>
            </a:r>
          </a:p>
          <a:p>
            <a:pPr marL="0" marR="0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Pravi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zrelog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crvenog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paradajza,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paprika,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1">
                <a:solidFill>
                  <a:srgbClr val="ffffff"/>
                </a:solidFill>
                <a:latin typeface="Calibri"/>
                <a:cs typeface="Calibri"/>
              </a:rPr>
              <a:t>krastavca,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luka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uz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dodatak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raznih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2">
                <a:solidFill>
                  <a:srgbClr val="ffffff"/>
                </a:solidFill>
                <a:latin typeface="Calibri"/>
                <a:cs typeface="Calibri"/>
              </a:rPr>
              <a:t>komadi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starog</a:t>
            </a:r>
            <a:r>
              <a:rPr dirty="0" sz="24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hleba,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kao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maslinovog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ulja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sir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eta.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7216" y="599654"/>
            <a:ext cx="5311018" cy="390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400" spc="4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8">
                <a:solidFill>
                  <a:srgbClr val="ffffff"/>
                </a:solidFill>
                <a:latin typeface="Calibri"/>
                <a:cs typeface="Calibri"/>
              </a:rPr>
              <a:t>Tortilla</a:t>
            </a:r>
            <a:r>
              <a:rPr dirty="0" sz="2400" spc="2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8">
                <a:solidFill>
                  <a:srgbClr val="ffffff"/>
                </a:solidFill>
                <a:latin typeface="Calibri"/>
                <a:cs typeface="Calibri"/>
              </a:rPr>
              <a:t>patatas</a:t>
            </a:r>
            <a:r>
              <a:rPr dirty="0" sz="2400" spc="1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7">
                <a:solidFill>
                  <a:srgbClr val="ffffff"/>
                </a:solidFill>
                <a:latin typeface="Calibri"/>
                <a:cs typeface="Calibri"/>
              </a:rPr>
              <a:t>Tortilja</a:t>
            </a:r>
            <a:r>
              <a:rPr dirty="0" sz="2400" spc="2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4">
                <a:solidFill>
                  <a:srgbClr val="ffffff"/>
                </a:solidFill>
                <a:latin typeface="Calibri"/>
                <a:cs typeface="Calibri"/>
              </a:rPr>
              <a:t>krompira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1525" y="1092413"/>
            <a:ext cx="9778594" cy="1853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Glavni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sastojak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2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tortilje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1">
                <a:solidFill>
                  <a:srgbClr val="ffffff"/>
                </a:solidFill>
                <a:latin typeface="Calibri"/>
                <a:cs typeface="Calibri"/>
              </a:rPr>
              <a:t>krompir,</a:t>
            </a:r>
            <a:r>
              <a:rPr dirty="0" sz="2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zatim</a:t>
            </a:r>
            <a:r>
              <a:rPr dirty="0" sz="2400" spc="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koli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luka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enog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malinovom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ulju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nekoliko</a:t>
            </a:r>
            <a:r>
              <a:rPr dirty="0" sz="2400" spc="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jaja.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9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z="2400" spc="4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svom</a:t>
            </a:r>
            <a:r>
              <a:rPr dirty="0" sz="24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izgledu,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debljini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2">
                <a:solidFill>
                  <a:srgbClr val="ffffff"/>
                </a:solidFill>
                <a:latin typeface="Calibri"/>
                <a:cs typeface="Calibri"/>
              </a:rPr>
              <a:t>centimetara</a:t>
            </a:r>
          </a:p>
          <a:p>
            <a:pPr marL="0" marR="0">
              <a:lnSpc>
                <a:spcPts val="2681"/>
              </a:lnSpc>
              <a:spcBef>
                <a:spcPts val="5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podse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malo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omlet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neku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pitu.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1">
                <a:solidFill>
                  <a:srgbClr val="ffffff"/>
                </a:solidFill>
                <a:latin typeface="Calibri"/>
                <a:cs typeface="Calibri"/>
              </a:rPr>
              <a:t>Skoro</a:t>
            </a:r>
            <a:r>
              <a:rPr dirty="0" sz="2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8">
                <a:solidFill>
                  <a:srgbClr val="ffffff"/>
                </a:solidFill>
                <a:latin typeface="Calibri"/>
                <a:cs typeface="Calibri"/>
              </a:rPr>
              <a:t>svaki</a:t>
            </a:r>
            <a:r>
              <a:rPr dirty="0" sz="2400" spc="1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stanovnik</a:t>
            </a:r>
            <a:r>
              <a:rPr dirty="0" sz="2400" spc="4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panije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pravi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 spc="-17">
                <a:solidFill>
                  <a:srgbClr val="ffffff"/>
                </a:solidFill>
                <a:latin typeface="Calibri"/>
                <a:cs typeface="Calibri"/>
              </a:rPr>
              <a:t>ovo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jelo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svom</a:t>
            </a:r>
            <a:r>
              <a:rPr dirty="0" sz="24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ukusu,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dodavaju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razli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 spc="-14">
                <a:solidFill>
                  <a:srgbClr val="ffffff"/>
                </a:solidFill>
                <a:latin typeface="Calibri"/>
                <a:cs typeface="Calibri"/>
              </a:rPr>
              <a:t>ite</a:t>
            </a:r>
            <a:r>
              <a:rPr dirty="0" sz="2400" spc="1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vrste</a:t>
            </a:r>
            <a:r>
              <a:rPr dirty="0" sz="2400" spc="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povr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7">
                <a:solidFill>
                  <a:srgbClr val="ffffff"/>
                </a:solidFill>
                <a:latin typeface="Calibri"/>
                <a:cs typeface="Calibri"/>
              </a:rPr>
              <a:t>sira</a:t>
            </a:r>
            <a:r>
              <a:rPr dirty="0" sz="2400" spc="1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suhomesnatih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prizvoda.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7216" y="435867"/>
            <a:ext cx="2483524" cy="390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400" spc="4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Churros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urosi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1525" y="928627"/>
            <a:ext cx="10058548" cy="1121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urosi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slatko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eno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3">
                <a:solidFill>
                  <a:srgbClr val="ffffff"/>
                </a:solidFill>
                <a:latin typeface="Calibri"/>
                <a:cs typeface="Calibri"/>
              </a:rPr>
              <a:t>testo,</a:t>
            </a:r>
            <a:r>
              <a:rPr dirty="0" sz="2400" spc="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obliku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duguljastih</a:t>
            </a:r>
            <a:r>
              <a:rPr dirty="0" sz="2400" spc="2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tapi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panci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naj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šć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jedu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7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400" spc="3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doru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uz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posuti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vrhu,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topljenu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crnu</a:t>
            </a:r>
            <a:r>
              <a:rPr dirty="0" sz="2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400" spc="-14">
                <a:solidFill>
                  <a:srgbClr val="ffffff"/>
                </a:solidFill>
                <a:latin typeface="Calibri"/>
                <a:cs typeface="Calibri"/>
              </a:rPr>
              <a:t>okoladu</a:t>
            </a:r>
            <a:r>
              <a:rPr dirty="0" sz="24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med.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67">
                <a:solidFill>
                  <a:srgbClr val="ffffff"/>
                </a:solidFill>
                <a:latin typeface="Calibri"/>
                <a:cs typeface="Calibri"/>
              </a:rPr>
              <a:t>Tako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đ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jesti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1">
                <a:solidFill>
                  <a:srgbClr val="ffffff"/>
                </a:solidFill>
                <a:latin typeface="Calibri"/>
                <a:cs typeface="Calibri"/>
              </a:rPr>
              <a:t>umakati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4">
                <a:solidFill>
                  <a:srgbClr val="ffffff"/>
                </a:solidFill>
                <a:latin typeface="Calibri"/>
                <a:cs typeface="Calibri"/>
              </a:rPr>
              <a:t>kafu.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1525" y="6094986"/>
            <a:ext cx="2627219" cy="390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1">
                <a:solidFill>
                  <a:srgbClr val="ffffff"/>
                </a:solidFill>
                <a:latin typeface="Calibri"/>
                <a:cs typeface="Calibri"/>
              </a:rPr>
              <a:t>druga</a:t>
            </a:r>
            <a:r>
              <a:rPr dirty="0" sz="2400" spc="1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jela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panije.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1525" y="893116"/>
            <a:ext cx="5103237" cy="5662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3600" spc="-44">
                <a:solidFill>
                  <a:srgbClr val="ffffff"/>
                </a:solidFill>
                <a:latin typeface="Calibri"/>
                <a:cs typeface="Calibri"/>
              </a:rPr>
              <a:t>PANSKI</a:t>
            </a:r>
            <a:r>
              <a:rPr dirty="0" sz="3600" spc="4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ODMOR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0">
                <a:solidFill>
                  <a:srgbClr val="ffffff"/>
                </a:solidFill>
                <a:latin typeface="Calibri"/>
                <a:cs typeface="Calibri"/>
              </a:rPr>
              <a:t>SIJESTA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9635" y="1683293"/>
            <a:ext cx="9957500" cy="246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8">
                <a:solidFill>
                  <a:srgbClr val="ffffff"/>
                </a:solidFill>
                <a:latin typeface="Calibri"/>
                <a:cs typeface="Calibri"/>
              </a:rPr>
              <a:t>Poznata</a:t>
            </a:r>
            <a:r>
              <a:rPr dirty="0" sz="20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panska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sijesta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kulturolo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 spc="-67">
                <a:solidFill>
                  <a:srgbClr val="ffffff"/>
                </a:solidFill>
                <a:latin typeface="Calibri"/>
                <a:cs typeface="Calibri"/>
              </a:rPr>
              <a:t>ko</a:t>
            </a:r>
            <a:r>
              <a:rPr dirty="0" sz="2000" spc="6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obele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podrazumeva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obavezni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popodnevni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odmor</a:t>
            </a:r>
          </a:p>
          <a:p>
            <a:pPr marL="247640" marR="0">
              <a:lnSpc>
                <a:spcPts val="2234"/>
              </a:lnSpc>
              <a:spcBef>
                <a:spcPts val="13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posle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 spc="-34">
                <a:solidFill>
                  <a:srgbClr val="ffffff"/>
                </a:solidFill>
                <a:latin typeface="Calibri"/>
                <a:cs typeface="Calibri"/>
              </a:rPr>
              <a:t>ka</a:t>
            </a:r>
            <a:r>
              <a:rPr dirty="0" sz="2000" spc="3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trajanju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minuta.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Prema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ljenju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nika,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4">
                <a:solidFill>
                  <a:srgbClr val="ffffff"/>
                </a:solidFill>
                <a:latin typeface="Calibri"/>
                <a:cs typeface="Calibri"/>
              </a:rPr>
              <a:t>ovo</a:t>
            </a:r>
            <a:r>
              <a:rPr dirty="0" sz="20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sasvim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dovoljno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vreme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osetimo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manje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umornim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spremniji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nastavimo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dan.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11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đ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utim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3">
                <a:solidFill>
                  <a:srgbClr val="ffffff"/>
                </a:solidFill>
                <a:latin typeface="Calibri"/>
                <a:cs typeface="Calibri"/>
              </a:rPr>
              <a:t>koji</a:t>
            </a:r>
            <a:r>
              <a:rPr dirty="0" sz="2000" spc="2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ive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 spc="-14">
                <a:solidFill>
                  <a:srgbClr val="ffffff"/>
                </a:solidFill>
                <a:latin typeface="Calibri"/>
                <a:cs typeface="Calibri"/>
              </a:rPr>
              <a:t>daleko</a:t>
            </a:r>
            <a:r>
              <a:rPr dirty="0" sz="20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posla,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 spc="-67">
                <a:solidFill>
                  <a:srgbClr val="ffffff"/>
                </a:solidFill>
                <a:latin typeface="Calibri"/>
                <a:cs typeface="Calibri"/>
              </a:rPr>
              <a:t>ko</a:t>
            </a:r>
            <a:r>
              <a:rPr dirty="0" sz="2000" spc="6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mogu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sebi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priu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 spc="-21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odlazak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ku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popodnevni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4">
                <a:solidFill>
                  <a:srgbClr val="ffffff"/>
                </a:solidFill>
                <a:latin typeface="Calibri"/>
                <a:cs typeface="Calibri"/>
              </a:rPr>
              <a:t>odmor.</a:t>
            </a:r>
            <a:r>
              <a:rPr dirty="0" sz="2000" spc="3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onim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mestima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gde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ovaj</a:t>
            </a:r>
            <a:r>
              <a:rPr dirty="0" sz="2000" spc="1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dalje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uva,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periodu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asova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nijedna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radnja,</a:t>
            </a:r>
          </a:p>
          <a:p>
            <a:pPr marL="247640" marR="0">
              <a:lnSpc>
                <a:spcPts val="2234"/>
              </a:lnSpc>
              <a:spcBef>
                <a:spcPts val="13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restoran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radi.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ulicama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mogu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uvideti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turisti,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3">
                <a:solidFill>
                  <a:srgbClr val="ffffff"/>
                </a:solidFill>
                <a:latin typeface="Calibri"/>
                <a:cs typeface="Calibri"/>
              </a:rPr>
              <a:t>koji</a:t>
            </a:r>
            <a:r>
              <a:rPr dirty="0" sz="2000" spc="2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zbunjeni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ljuti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17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 spc="-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to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vreme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mogu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kupe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8">
                <a:solidFill>
                  <a:srgbClr val="ffffff"/>
                </a:solidFill>
                <a:latin typeface="Calibri"/>
                <a:cs typeface="Calibri"/>
              </a:rPr>
              <a:t>suvenir.</a:t>
            </a:r>
            <a:r>
              <a:rPr dirty="0" sz="2000" spc="2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Osim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paniji,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ovaj</a:t>
            </a:r>
            <a:r>
              <a:rPr dirty="0" sz="2000" spc="1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postoji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Latinskoj</a:t>
            </a:r>
          </a:p>
          <a:p>
            <a:pPr marL="247640" marR="0">
              <a:lnSpc>
                <a:spcPts val="199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Americi,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Filipinima,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Srednjem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4">
                <a:solidFill>
                  <a:srgbClr val="ffffff"/>
                </a:solidFill>
                <a:latin typeface="Calibri"/>
                <a:cs typeface="Calibri"/>
              </a:rPr>
              <a:t>Istoku</a:t>
            </a:r>
            <a:r>
              <a:rPr dirty="0" sz="20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Severu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1">
                <a:solidFill>
                  <a:srgbClr val="ffffff"/>
                </a:solidFill>
                <a:latin typeface="Calibri"/>
                <a:cs typeface="Calibri"/>
              </a:rPr>
              <a:t>Afrike.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9635" y="727903"/>
            <a:ext cx="10007862" cy="124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•</a:t>
            </a:r>
            <a:r>
              <a:rPr dirty="0" sz="2000" spc="7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Smatra</a:t>
            </a:r>
            <a:r>
              <a:rPr dirty="0" sz="2000" spc="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 spc="45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neophodno,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pogotovo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letnjim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mescima.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dva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sata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posle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podne,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vru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ina</a:t>
            </a:r>
          </a:p>
          <a:p>
            <a:pPr marL="247640" marR="0">
              <a:lnSpc>
                <a:spcPts val="2234"/>
              </a:lnSpc>
              <a:spcBef>
                <a:spcPts val="13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najgora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tada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nemogu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ć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raditi.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Zato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ž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itelji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1">
                <a:solidFill>
                  <a:srgbClr val="ffffff"/>
                </a:solidFill>
                <a:latin typeface="Calibri"/>
                <a:cs typeface="Calibri"/>
              </a:rPr>
              <a:t>„toplih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7">
                <a:solidFill>
                  <a:srgbClr val="ffffff"/>
                </a:solidFill>
                <a:latin typeface="Calibri"/>
                <a:cs typeface="Calibri"/>
              </a:rPr>
              <a:t>krajeva“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povla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domove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porodicom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povrate</a:t>
            </a:r>
            <a:r>
              <a:rPr dirty="0" sz="2000" spc="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enrgiju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1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000" spc="3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ostatak</a:t>
            </a:r>
            <a:r>
              <a:rPr dirty="0" sz="2000" spc="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dana.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Sijesta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poti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iz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XI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8">
                <a:solidFill>
                  <a:srgbClr val="ffffff"/>
                </a:solidFill>
                <a:latin typeface="Calibri"/>
                <a:cs typeface="Calibri"/>
              </a:rPr>
              <a:t>veka</a:t>
            </a:r>
            <a:r>
              <a:rPr dirty="0" sz="2000" spc="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iz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dela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San</a:t>
            </a:r>
          </a:p>
          <a:p>
            <a:pPr marL="247640" marR="0">
              <a:lnSpc>
                <a:spcPts val="2234"/>
              </a:lnSpc>
              <a:spcBef>
                <a:spcPts val="89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Benito.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Posle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ovaj</a:t>
            </a:r>
            <a:r>
              <a:rPr dirty="0" sz="2000" spc="1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obi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aj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š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irio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narod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3">
                <a:solidFill>
                  <a:srgbClr val="ffffff"/>
                </a:solidFill>
                <a:latin typeface="Calibri"/>
                <a:cs typeface="Calibri"/>
              </a:rPr>
              <a:t>koji</a:t>
            </a:r>
            <a:r>
              <a:rPr dirty="0" sz="2000" spc="2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z="2000">
                <a:solidFill>
                  <a:srgbClr val="ffffff"/>
                </a:solidFill>
                <a:latin typeface="SOWGDF+ArialMT"/>
                <a:cs typeface="SOWGDF+ArialMT"/>
              </a:rPr>
              <a:t>č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eli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7">
                <a:solidFill>
                  <a:srgbClr val="ffffff"/>
                </a:solidFill>
                <a:latin typeface="Calibri"/>
                <a:cs typeface="Calibri"/>
              </a:rPr>
              <a:t>zovu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sijesta.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2022-07-21T06:22:44-05:00</dcterms:modified>
</cp:coreProperties>
</file>