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embeddedFontLst>
    <p:embeddedFont>
      <p:font typeface="Calibri" pitchFamily="34" charset="0"/>
      <p:regular r:id="rId18"/>
      <p:bold r:id="rId19"/>
      <p:italic r:id="rId20"/>
      <p:boldItalic r:id="rId21"/>
    </p:embeddedFont>
    <p:embeddedFont>
      <p:font typeface="Corbel" pitchFamily="34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1" d="100"/>
          <a:sy n="91" d="100"/>
        </p:scale>
        <p:origin x="-102" y="-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r-Latn-R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8887974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9" name="Google Shape;169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r-Latn-RS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8" name="Google Shape;178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r-Latn-RS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6" name="Google Shape;9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r-Latn-RS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"/>
          <p:cNvSpPr txBox="1"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r-Latn-R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1"/>
          <p:cNvSpPr txBox="1"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1"/>
          <p:cNvSpPr txBox="1">
            <a:spLocks noGrp="1"/>
          </p:cNvSpPr>
          <p:nvPr>
            <p:ph type="body" idx="1"/>
          </p:nvPr>
        </p:nvSpPr>
        <p:spPr>
          <a:xfrm rot="5400000">
            <a:off x="4060136" y="-859735"/>
            <a:ext cx="4038600" cy="98728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004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440"/>
              <a:buChar char="•"/>
              <a:defRPr/>
            </a:lvl1pPr>
            <a:lvl2pPr marL="914400" lvl="1" indent="-32004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440"/>
              <a:buChar char="•"/>
              <a:defRPr/>
            </a:lvl2pPr>
            <a:lvl3pPr marL="1371600" lvl="2" indent="-32003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/>
            </a:lvl3pPr>
            <a:lvl4pPr marL="1828800" lvl="3" indent="-32003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/>
            </a:lvl4pPr>
            <a:lvl5pPr marL="2286000" lvl="4" indent="-32003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/>
            </a:lvl5pPr>
            <a:lvl6pPr marL="2743200" lvl="5" indent="-32003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/>
            </a:lvl6pPr>
            <a:lvl7pPr marL="3200400" lvl="6" indent="-32003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/>
            </a:lvl7pPr>
            <a:lvl8pPr marL="3657600" lvl="7" indent="-32004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/>
            </a:lvl8pPr>
            <a:lvl9pPr marL="4114800" lvl="8" indent="-32004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440"/>
              <a:buChar char="•"/>
              <a:defRPr/>
            </a:lvl9pPr>
          </a:lstStyle>
          <a:p>
            <a:endParaRPr/>
          </a:p>
        </p:txBody>
      </p:sp>
      <p:sp>
        <p:nvSpPr>
          <p:cNvPr id="79" name="Google Shape;79;p11"/>
          <p:cNvSpPr txBox="1">
            <a:spLocks noGrp="1"/>
          </p:cNvSpPr>
          <p:nvPr>
            <p:ph type="dt" idx="10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1"/>
          <p:cNvSpPr txBox="1">
            <a:spLocks noGrp="1"/>
          </p:cNvSpPr>
          <p:nvPr>
            <p:ph type="ftr" idx="11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1"/>
          <p:cNvSpPr txBox="1">
            <a:spLocks noGrp="1"/>
          </p:cNvSpPr>
          <p:nvPr>
            <p:ph type="sldNum" idx="12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r-Latn-R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2"/>
          <p:cNvSpPr txBox="1">
            <a:spLocks noGrp="1"/>
          </p:cNvSpPr>
          <p:nvPr>
            <p:ph type="title"/>
          </p:nvPr>
        </p:nvSpPr>
        <p:spPr>
          <a:xfrm rot="5400000">
            <a:off x="7181850" y="2305050"/>
            <a:ext cx="5410200" cy="232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2"/>
          <p:cNvSpPr txBox="1">
            <a:spLocks noGrp="1"/>
          </p:cNvSpPr>
          <p:nvPr>
            <p:ph type="body" idx="1"/>
          </p:nvPr>
        </p:nvSpPr>
        <p:spPr>
          <a:xfrm rot="5400000">
            <a:off x="2152650" y="-247650"/>
            <a:ext cx="5410200" cy="742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004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440"/>
              <a:buChar char="•"/>
              <a:defRPr/>
            </a:lvl1pPr>
            <a:lvl2pPr marL="914400" lvl="1" indent="-32004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440"/>
              <a:buChar char="•"/>
              <a:defRPr/>
            </a:lvl2pPr>
            <a:lvl3pPr marL="1371600" lvl="2" indent="-32003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/>
            </a:lvl3pPr>
            <a:lvl4pPr marL="1828800" lvl="3" indent="-32003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/>
            </a:lvl4pPr>
            <a:lvl5pPr marL="2286000" lvl="4" indent="-32003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/>
            </a:lvl5pPr>
            <a:lvl6pPr marL="2743200" lvl="5" indent="-32003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/>
            </a:lvl6pPr>
            <a:lvl7pPr marL="3200400" lvl="6" indent="-32003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/>
            </a:lvl7pPr>
            <a:lvl8pPr marL="3657600" lvl="7" indent="-32004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/>
            </a:lvl8pPr>
            <a:lvl9pPr marL="4114800" lvl="8" indent="-32004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440"/>
              <a:buChar char="•"/>
              <a:defRPr/>
            </a:lvl9pPr>
          </a:lstStyle>
          <a:p>
            <a:endParaRPr/>
          </a:p>
        </p:txBody>
      </p:sp>
      <p:sp>
        <p:nvSpPr>
          <p:cNvPr id="85" name="Google Shape;85;p12"/>
          <p:cNvSpPr txBox="1">
            <a:spLocks noGrp="1"/>
          </p:cNvSpPr>
          <p:nvPr>
            <p:ph type="dt" idx="10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2"/>
          <p:cNvSpPr txBox="1">
            <a:spLocks noGrp="1"/>
          </p:cNvSpPr>
          <p:nvPr>
            <p:ph type="ftr" idx="11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2"/>
          <p:cNvSpPr txBox="1">
            <a:spLocks noGrp="1"/>
          </p:cNvSpPr>
          <p:nvPr>
            <p:ph type="sldNum" idx="12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r-Latn-R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DF5327"/>
              </a:buClr>
              <a:buSzPts val="7200"/>
              <a:buFont typeface="Corbel"/>
              <a:buNone/>
              <a:defRPr sz="7200" b="1" i="0" u="none" strike="noStrike" cap="none">
                <a:solidFill>
                  <a:srgbClr val="DF5327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760"/>
              <a:buNone/>
              <a:defRPr sz="2200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r-Latn-RS"/>
              <a:t>‹#›</a:t>
            </a:fld>
            <a:endParaRPr/>
          </a:p>
        </p:txBody>
      </p:sp>
      <p:cxnSp>
        <p:nvCxnSpPr>
          <p:cNvPr id="27" name="Google Shape;27;p3"/>
          <p:cNvCxnSpPr/>
          <p:nvPr/>
        </p:nvCxnSpPr>
        <p:spPr>
          <a:xfrm>
            <a:off x="1981200" y="4020408"/>
            <a:ext cx="8229601" cy="0"/>
          </a:xfrm>
          <a:prstGeom prst="straightConnector1">
            <a:avLst/>
          </a:prstGeom>
          <a:noFill/>
          <a:ln w="100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4"/>
          <p:cNvSpPr txBox="1">
            <a:spLocks noGrp="1"/>
          </p:cNvSpPr>
          <p:nvPr>
            <p:ph type="dt" idx="10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ftr" idx="11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sldNum" idx="12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r-Latn-R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"/>
          <p:cNvSpPr/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DF5327"/>
              </a:buClr>
              <a:buSzPts val="7200"/>
              <a:buFont typeface="Corbel"/>
              <a:buNone/>
              <a:defRPr sz="7200" b="1" i="0" u="none" strike="noStrike" cap="none">
                <a:solidFill>
                  <a:srgbClr val="DF5327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760"/>
              <a:buNone/>
              <a:defRPr sz="2200">
                <a:solidFill>
                  <a:schemeClr val="accent1"/>
                </a:solidFill>
              </a:defRPr>
            </a:lvl1pPr>
            <a:lvl2pPr lvl="1" algn="ct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760"/>
              <a:buNone/>
              <a:defRPr sz="22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760"/>
              <a:buNone/>
              <a:defRPr sz="22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20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20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20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20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20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None/>
              <a:defRPr sz="2000"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dt" idx="10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ftr" idx="11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sldNum" idx="12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r-Latn-RS"/>
              <a:t>‹#›</a:t>
            </a:fld>
            <a:endParaRPr/>
          </a:p>
        </p:txBody>
      </p:sp>
      <p:cxnSp>
        <p:nvCxnSpPr>
          <p:cNvPr id="39" name="Google Shape;39;p5"/>
          <p:cNvCxnSpPr/>
          <p:nvPr/>
        </p:nvCxnSpPr>
        <p:spPr>
          <a:xfrm>
            <a:off x="1978660" y="3733800"/>
            <a:ext cx="8229601" cy="0"/>
          </a:xfrm>
          <a:prstGeom prst="straightConnector1">
            <a:avLst/>
          </a:prstGeom>
          <a:noFill/>
          <a:ln w="100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004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440"/>
              <a:buChar char="•"/>
              <a:defRPr/>
            </a:lvl1pPr>
            <a:lvl2pPr marL="914400" lvl="1" indent="-32004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440"/>
              <a:buChar char="•"/>
              <a:defRPr/>
            </a:lvl2pPr>
            <a:lvl3pPr marL="1371600" lvl="2" indent="-32003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/>
            </a:lvl3pPr>
            <a:lvl4pPr marL="1828800" lvl="3" indent="-32003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/>
            </a:lvl4pPr>
            <a:lvl5pPr marL="2286000" lvl="4" indent="-32003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/>
            </a:lvl5pPr>
            <a:lvl6pPr marL="2743200" lvl="5" indent="-32003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/>
            </a:lvl6pPr>
            <a:lvl7pPr marL="3200400" lvl="6" indent="-32003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/>
            </a:lvl7pPr>
            <a:lvl8pPr marL="3657600" lvl="7" indent="-32004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/>
            </a:lvl8pPr>
            <a:lvl9pPr marL="4114800" lvl="8" indent="-32004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44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dt" idx="10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ftr" idx="11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sldNum" idx="12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r-Latn-R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7"/>
          <p:cNvSpPr txBox="1"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body" idx="1"/>
          </p:nvPr>
        </p:nvSpPr>
        <p:spPr>
          <a:xfrm>
            <a:off x="1143000" y="2057399"/>
            <a:ext cx="475488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036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760"/>
              <a:buChar char="•"/>
              <a:defRPr sz="2200"/>
            </a:lvl1pPr>
            <a:lvl2pPr marL="914400" lvl="1" indent="-3302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600"/>
              <a:buChar char="•"/>
              <a:defRPr sz="2000"/>
            </a:lvl2pPr>
            <a:lvl3pPr marL="1371600" lvl="2" indent="-32003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 sz="1800"/>
            </a:lvl3pPr>
            <a:lvl4pPr marL="1828800" lvl="3" indent="-30988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Char char="•"/>
              <a:defRPr sz="1600"/>
            </a:lvl4pPr>
            <a:lvl5pPr marL="2286000" lvl="4" indent="-30987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Char char="•"/>
              <a:defRPr sz="1600"/>
            </a:lvl5pPr>
            <a:lvl6pPr marL="2743200" lvl="5" indent="-30987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Char char="•"/>
              <a:defRPr sz="1600"/>
            </a:lvl6pPr>
            <a:lvl7pPr marL="3200400" lvl="6" indent="-30987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Char char="•"/>
              <a:defRPr sz="1600"/>
            </a:lvl7pPr>
            <a:lvl8pPr marL="3657600" lvl="7" indent="-30987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Char char="•"/>
              <a:defRPr sz="1600"/>
            </a:lvl8pPr>
            <a:lvl9pPr marL="4114800" lvl="8" indent="-309879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280"/>
              <a:buChar char="•"/>
              <a:defRPr sz="1600"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body" idx="2"/>
          </p:nvPr>
        </p:nvSpPr>
        <p:spPr>
          <a:xfrm>
            <a:off x="6267612" y="2057400"/>
            <a:ext cx="475488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036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760"/>
              <a:buChar char="•"/>
              <a:defRPr sz="2200"/>
            </a:lvl1pPr>
            <a:lvl2pPr marL="914400" lvl="1" indent="-3302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600"/>
              <a:buChar char="•"/>
              <a:defRPr sz="2000"/>
            </a:lvl2pPr>
            <a:lvl3pPr marL="1371600" lvl="2" indent="-32003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 sz="1800"/>
            </a:lvl3pPr>
            <a:lvl4pPr marL="1828800" lvl="3" indent="-30988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Char char="•"/>
              <a:defRPr sz="1600"/>
            </a:lvl4pPr>
            <a:lvl5pPr marL="2286000" lvl="4" indent="-30987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Char char="•"/>
              <a:defRPr sz="1600"/>
            </a:lvl5pPr>
            <a:lvl6pPr marL="2743200" lvl="5" indent="-30987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Char char="•"/>
              <a:defRPr sz="1600"/>
            </a:lvl6pPr>
            <a:lvl7pPr marL="3200400" lvl="6" indent="-30987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Char char="•"/>
              <a:defRPr sz="1600"/>
            </a:lvl7pPr>
            <a:lvl8pPr marL="3657600" lvl="7" indent="-30987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Char char="•"/>
              <a:defRPr sz="1600"/>
            </a:lvl8pPr>
            <a:lvl9pPr marL="4114800" lvl="8" indent="-309879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280"/>
              <a:buChar char="•"/>
              <a:defRPr sz="1600"/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dt" idx="10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ftr" idx="11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sldNum" idx="12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r-Latn-R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8"/>
          <p:cNvSpPr txBox="1"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92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body" idx="2"/>
          </p:nvPr>
        </p:nvSpPr>
        <p:spPr>
          <a:xfrm>
            <a:off x="1143000" y="2721483"/>
            <a:ext cx="4754880" cy="3383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036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760"/>
              <a:buChar char="•"/>
              <a:defRPr sz="2200"/>
            </a:lvl1pPr>
            <a:lvl2pPr marL="914400" lvl="1" indent="-3302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600"/>
              <a:buChar char="•"/>
              <a:defRPr sz="2000"/>
            </a:lvl2pPr>
            <a:lvl3pPr marL="1371600" lvl="2" indent="-32003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 sz="1800"/>
            </a:lvl3pPr>
            <a:lvl4pPr marL="1828800" lvl="3" indent="-30988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Char char="•"/>
              <a:defRPr sz="1600"/>
            </a:lvl4pPr>
            <a:lvl5pPr marL="2286000" lvl="4" indent="-30987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Char char="•"/>
              <a:defRPr sz="1600"/>
            </a:lvl5pPr>
            <a:lvl6pPr marL="2743200" lvl="5" indent="-30987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Char char="•"/>
              <a:defRPr sz="1600"/>
            </a:lvl6pPr>
            <a:lvl7pPr marL="3200400" lvl="6" indent="-30987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Char char="•"/>
              <a:defRPr sz="1600"/>
            </a:lvl7pPr>
            <a:lvl8pPr marL="3657600" lvl="7" indent="-30987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Char char="•"/>
              <a:defRPr sz="1600"/>
            </a:lvl8pPr>
            <a:lvl9pPr marL="4114800" lvl="8" indent="-309879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280"/>
              <a:buChar char="•"/>
              <a:defRPr sz="1600"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body" idx="3"/>
          </p:nvPr>
        </p:nvSpPr>
        <p:spPr>
          <a:xfrm>
            <a:off x="6269173" y="1999032"/>
            <a:ext cx="4754880" cy="777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92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body" idx="4"/>
          </p:nvPr>
        </p:nvSpPr>
        <p:spPr>
          <a:xfrm>
            <a:off x="6269173" y="2719322"/>
            <a:ext cx="4754880" cy="3383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036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760"/>
              <a:buChar char="•"/>
              <a:defRPr sz="2200"/>
            </a:lvl1pPr>
            <a:lvl2pPr marL="914400" lvl="1" indent="-3302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600"/>
              <a:buChar char="•"/>
              <a:defRPr sz="2000"/>
            </a:lvl2pPr>
            <a:lvl3pPr marL="1371600" lvl="2" indent="-32003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 sz="1800"/>
            </a:lvl3pPr>
            <a:lvl4pPr marL="1828800" lvl="3" indent="-30988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Char char="•"/>
              <a:defRPr sz="1600"/>
            </a:lvl4pPr>
            <a:lvl5pPr marL="2286000" lvl="4" indent="-30987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Char char="•"/>
              <a:defRPr sz="1600"/>
            </a:lvl5pPr>
            <a:lvl6pPr marL="2743200" lvl="5" indent="-30987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Char char="•"/>
              <a:defRPr sz="1600"/>
            </a:lvl6pPr>
            <a:lvl7pPr marL="3200400" lvl="6" indent="-30987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Char char="•"/>
              <a:defRPr sz="1600"/>
            </a:lvl7pPr>
            <a:lvl8pPr marL="3657600" lvl="7" indent="-30987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Char char="•"/>
              <a:defRPr sz="1600"/>
            </a:lvl8pPr>
            <a:lvl9pPr marL="4114800" lvl="8" indent="-309879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280"/>
              <a:buChar char="•"/>
              <a:defRPr sz="1600"/>
            </a:lvl9pPr>
          </a:lstStyle>
          <a:p>
            <a:endParaRPr/>
          </a:p>
        </p:txBody>
      </p:sp>
      <p:sp>
        <p:nvSpPr>
          <p:cNvPr id="59" name="Google Shape;59;p8"/>
          <p:cNvSpPr txBox="1">
            <a:spLocks noGrp="1"/>
          </p:cNvSpPr>
          <p:nvPr>
            <p:ph type="dt" idx="10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8"/>
          <p:cNvSpPr txBox="1">
            <a:spLocks noGrp="1"/>
          </p:cNvSpPr>
          <p:nvPr>
            <p:ph type="ftr" idx="11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8"/>
          <p:cNvSpPr txBox="1">
            <a:spLocks noGrp="1"/>
          </p:cNvSpPr>
          <p:nvPr>
            <p:ph type="sldNum" idx="12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r-Latn-R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9"/>
          <p:cNvSpPr txBox="1"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Corbel"/>
              <a:buNone/>
              <a:defRPr sz="4000" b="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body" idx="1"/>
          </p:nvPr>
        </p:nvSpPr>
        <p:spPr>
          <a:xfrm>
            <a:off x="5852159" y="1097280"/>
            <a:ext cx="5212080" cy="4663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9116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560"/>
              <a:buChar char="•"/>
              <a:defRPr sz="3200"/>
            </a:lvl1pPr>
            <a:lvl2pPr marL="914400" lvl="1" indent="-37084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240"/>
              <a:buChar char="•"/>
              <a:defRPr sz="2800"/>
            </a:lvl2pPr>
            <a:lvl3pPr marL="1371600" lvl="2" indent="-35051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920"/>
              <a:buChar char="•"/>
              <a:defRPr sz="2400"/>
            </a:lvl3pPr>
            <a:lvl4pPr marL="1828800" lvl="3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•"/>
              <a:defRPr sz="2000"/>
            </a:lvl4pPr>
            <a:lvl5pPr marL="2286000" lvl="4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•"/>
              <a:defRPr sz="2000"/>
            </a:lvl5pPr>
            <a:lvl6pPr marL="2743200" lvl="5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•"/>
              <a:defRPr sz="2000"/>
            </a:lvl6pPr>
            <a:lvl7pPr marL="3200400" lvl="6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•"/>
              <a:defRPr sz="2000"/>
            </a:lvl7pPr>
            <a:lvl8pPr marL="3657600" lvl="7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•"/>
              <a:defRPr sz="2000"/>
            </a:lvl8pPr>
            <a:lvl9pPr marL="4114800" lvl="8" indent="-3302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Char char="•"/>
              <a:defRPr sz="2000"/>
            </a:lvl9pPr>
          </a:lstStyle>
          <a:p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body" idx="2"/>
          </p:nvPr>
        </p:nvSpPr>
        <p:spPr>
          <a:xfrm>
            <a:off x="1143000" y="2834640"/>
            <a:ext cx="3931920" cy="3017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360"/>
              <a:buNone/>
              <a:defRPr sz="1700"/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66" name="Google Shape;66;p9"/>
          <p:cNvSpPr txBox="1">
            <a:spLocks noGrp="1"/>
          </p:cNvSpPr>
          <p:nvPr>
            <p:ph type="dt" idx="10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9"/>
          <p:cNvSpPr txBox="1">
            <a:spLocks noGrp="1"/>
          </p:cNvSpPr>
          <p:nvPr>
            <p:ph type="ftr" idx="11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9"/>
          <p:cNvSpPr txBox="1">
            <a:spLocks noGrp="1"/>
          </p:cNvSpPr>
          <p:nvPr>
            <p:ph type="sldNum" idx="12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r-Latn-R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0"/>
          <p:cNvSpPr txBox="1"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Corbel"/>
              <a:buNone/>
              <a:defRPr sz="4000" b="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>
            <a:spLocks noGrp="1"/>
          </p:cNvSpPr>
          <p:nvPr>
            <p:ph type="pic" idx="2"/>
          </p:nvPr>
        </p:nvSpPr>
        <p:spPr>
          <a:xfrm>
            <a:off x="5413248" y="1069847"/>
            <a:ext cx="6099048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182875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Corbel"/>
              <a:buNone/>
              <a:defRPr sz="28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Corbel"/>
              <a:buNone/>
              <a:defRPr sz="28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Corbel"/>
              <a:buNone/>
              <a:defRPr sz="24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orbel"/>
              <a:buNone/>
              <a:defRPr sz="20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orbel"/>
              <a:buNone/>
              <a:defRPr sz="20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orbel"/>
              <a:buNone/>
              <a:defRPr sz="20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orbel"/>
              <a:buNone/>
              <a:defRPr sz="20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orbel"/>
              <a:buNone/>
              <a:defRPr sz="20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600"/>
              <a:buFont typeface="Corbel"/>
              <a:buNone/>
              <a:defRPr sz="20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72" name="Google Shape;72;p10"/>
          <p:cNvSpPr txBox="1">
            <a:spLocks noGrp="1"/>
          </p:cNvSpPr>
          <p:nvPr>
            <p:ph type="body" idx="1"/>
          </p:nvPr>
        </p:nvSpPr>
        <p:spPr>
          <a:xfrm>
            <a:off x="1143000" y="2834640"/>
            <a:ext cx="3931920" cy="2880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360"/>
              <a:buNone/>
              <a:defRPr sz="1700"/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73" name="Google Shape;73;p10"/>
          <p:cNvSpPr txBox="1">
            <a:spLocks noGrp="1"/>
          </p:cNvSpPr>
          <p:nvPr>
            <p:ph type="dt" idx="10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0"/>
          <p:cNvSpPr txBox="1">
            <a:spLocks noGrp="1"/>
          </p:cNvSpPr>
          <p:nvPr>
            <p:ph type="ftr" idx="11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0"/>
          <p:cNvSpPr txBox="1">
            <a:spLocks noGrp="1"/>
          </p:cNvSpPr>
          <p:nvPr>
            <p:ph type="sldNum" idx="12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r-Latn-R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/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orbel"/>
              <a:buNone/>
              <a:defRPr sz="44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4036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1760"/>
              <a:buFont typeface="Corbel"/>
              <a:buChar char="•"/>
              <a:defRPr sz="22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orbel"/>
              <a:buChar char="•"/>
              <a:defRPr sz="20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320039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Corbel"/>
              <a:buChar char="•"/>
              <a:defRPr sz="18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30988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Corbel"/>
              <a:buChar char="•"/>
              <a:defRPr sz="16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309879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Corbel"/>
              <a:buChar char="•"/>
              <a:defRPr sz="16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309879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Corbel"/>
              <a:buChar char="•"/>
              <a:defRPr sz="16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309879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Corbel"/>
              <a:buChar char="•"/>
              <a:defRPr sz="16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309879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Corbel"/>
              <a:buChar char="•"/>
              <a:defRPr sz="16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309879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280"/>
              <a:buFont typeface="Corbel"/>
              <a:buChar char="•"/>
              <a:defRPr sz="16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dt" idx="10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ftr" idx="11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5" name="Google Shape;15;p1"/>
          <p:cNvSpPr txBox="1">
            <a:spLocks noGrp="1"/>
          </p:cNvSpPr>
          <p:nvPr>
            <p:ph type="sldNum" idx="12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r-Latn-R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3"/>
          <p:cNvSpPr txBox="1">
            <a:spLocks noGrp="1"/>
          </p:cNvSpPr>
          <p:nvPr>
            <p:ph type="title"/>
          </p:nvPr>
        </p:nvSpPr>
        <p:spPr>
          <a:xfrm>
            <a:off x="1158300" y="812624"/>
            <a:ext cx="9875400" cy="156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Corbel"/>
              <a:buNone/>
            </a:pPr>
            <a:r>
              <a:rPr lang="sr-Latn-RS" sz="7200" b="1">
                <a:solidFill>
                  <a:schemeClr val="dk1"/>
                </a:solidFill>
              </a:rPr>
              <a:t>Selo Sirogojno</a:t>
            </a:r>
            <a:endParaRPr sz="7200" b="1">
              <a:solidFill>
                <a:schemeClr val="dk1"/>
              </a:solidFill>
            </a:endParaRPr>
          </a:p>
        </p:txBody>
      </p:sp>
      <p:pic>
        <p:nvPicPr>
          <p:cNvPr id="93" name="Google Shape;93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57350" y="2148953"/>
            <a:ext cx="4708477" cy="40607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2"/>
          <p:cNvSpPr txBox="1">
            <a:spLocks noGrp="1"/>
          </p:cNvSpPr>
          <p:nvPr>
            <p:ph type="title"/>
          </p:nvPr>
        </p:nvSpPr>
        <p:spPr>
          <a:xfrm>
            <a:off x="296838" y="1646830"/>
            <a:ext cx="5230505" cy="32663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orbel"/>
              <a:buNone/>
            </a:pPr>
            <a:r>
              <a:rPr lang="sr-Latn-RS" sz="4000" b="1">
                <a:solidFill>
                  <a:schemeClr val="dk1"/>
                </a:solidFill>
              </a:rPr>
              <a:t>Čuvene su i sirogojske</a:t>
            </a:r>
            <a:br>
              <a:rPr lang="sr-Latn-RS" sz="4000" b="1">
                <a:solidFill>
                  <a:schemeClr val="dk1"/>
                </a:solidFill>
              </a:rPr>
            </a:br>
            <a:r>
              <a:rPr lang="sr-Latn-RS" sz="4000" b="1">
                <a:solidFill>
                  <a:schemeClr val="dk1"/>
                </a:solidFill>
              </a:rPr>
              <a:t>pletilje,čiji se džemperi</a:t>
            </a:r>
            <a:br>
              <a:rPr lang="sr-Latn-RS" sz="4000" b="1">
                <a:solidFill>
                  <a:schemeClr val="dk1"/>
                </a:solidFill>
              </a:rPr>
            </a:br>
            <a:r>
              <a:rPr lang="sr-Latn-RS" sz="4000" b="1">
                <a:solidFill>
                  <a:schemeClr val="dk1"/>
                </a:solidFill>
              </a:rPr>
              <a:t>od ovčije vune prodaju</a:t>
            </a:r>
            <a:br>
              <a:rPr lang="sr-Latn-RS" sz="4000" b="1">
                <a:solidFill>
                  <a:schemeClr val="dk1"/>
                </a:solidFill>
              </a:rPr>
            </a:br>
            <a:r>
              <a:rPr lang="sr-Latn-RS" sz="4000" b="1">
                <a:solidFill>
                  <a:schemeClr val="dk1"/>
                </a:solidFill>
              </a:rPr>
              <a:t>po  celoj Evropi,a njima u čast otvoren je i Muzej pletilja.</a:t>
            </a:r>
            <a:endParaRPr sz="4000" b="1">
              <a:solidFill>
                <a:schemeClr val="dk1"/>
              </a:solidFill>
            </a:endParaRPr>
          </a:p>
        </p:txBody>
      </p:sp>
      <p:pic>
        <p:nvPicPr>
          <p:cNvPr id="158" name="Google Shape;158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27343" y="259307"/>
            <a:ext cx="6428096" cy="6332562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22"/>
          <p:cNvSpPr txBox="1"/>
          <p:nvPr/>
        </p:nvSpPr>
        <p:spPr>
          <a:xfrm>
            <a:off x="1083500" y="664875"/>
            <a:ext cx="3656700" cy="8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4000" b="1"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sr-Latn-RS" sz="4400" b="1">
                <a:latin typeface="Corbel"/>
                <a:ea typeface="Corbel"/>
                <a:cs typeface="Corbel"/>
                <a:sym typeface="Corbel"/>
              </a:rPr>
              <a:t> Zanatstvo </a:t>
            </a:r>
            <a:endParaRPr sz="4400" b="1"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164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06766" y="1387784"/>
            <a:ext cx="2847975" cy="21010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48987" y="612877"/>
            <a:ext cx="5715000" cy="56130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2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21793" y="612876"/>
            <a:ext cx="5715000" cy="56130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4"/>
          <p:cNvSpPr txBox="1">
            <a:spLocks noGrp="1"/>
          </p:cNvSpPr>
          <p:nvPr>
            <p:ph type="title"/>
          </p:nvPr>
        </p:nvSpPr>
        <p:spPr>
          <a:xfrm>
            <a:off x="3435151" y="0"/>
            <a:ext cx="3757200" cy="135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orbel"/>
              <a:buNone/>
            </a:pPr>
            <a:r>
              <a:rPr lang="sr-Latn-RS" b="1">
                <a:solidFill>
                  <a:schemeClr val="dk1"/>
                </a:solidFill>
              </a:rPr>
              <a:t>Poljoprivreda</a:t>
            </a:r>
            <a:endParaRPr b="1">
              <a:solidFill>
                <a:schemeClr val="dk1"/>
              </a:solidFill>
            </a:endParaRPr>
          </a:p>
        </p:txBody>
      </p:sp>
      <p:sp>
        <p:nvSpPr>
          <p:cNvPr id="173" name="Google Shape;173;p24"/>
          <p:cNvSpPr txBox="1"/>
          <p:nvPr/>
        </p:nvSpPr>
        <p:spPr>
          <a:xfrm>
            <a:off x="222160" y="1201003"/>
            <a:ext cx="11405733" cy="3416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3600" b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Firma “Sirogojno kompani”  posluje već </a:t>
            </a:r>
            <a:r>
              <a:rPr lang="sr-Latn-RS" sz="3600" b="1">
                <a:solidFill>
                  <a:schemeClr val="dk1"/>
                </a:solidFill>
              </a:rPr>
              <a:t>30 </a:t>
            </a:r>
            <a:r>
              <a:rPr lang="sr-Latn-RS" sz="3600" b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godina  u oblasti prodaje zamrznutog voća i povrća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3600" b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postižući veliki uspeh pre svega na svetskom trzištu. Godišnje plasira oko </a:t>
            </a:r>
            <a:r>
              <a:rPr lang="sr-Latn-RS" sz="3600" b="1">
                <a:solidFill>
                  <a:schemeClr val="dk1"/>
                </a:solidFill>
              </a:rPr>
              <a:t>20.000</a:t>
            </a:r>
            <a:r>
              <a:rPr lang="sr-Latn-RS" sz="3600" b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tona raznih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3600" b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vrsta zamrznutog voća i povrća na trzištu </a:t>
            </a:r>
            <a:r>
              <a:rPr lang="sr-Latn-RS" sz="3600" b="1">
                <a:solidFill>
                  <a:schemeClr val="dk1"/>
                </a:solidFill>
              </a:rPr>
              <a:t>46</a:t>
            </a:r>
            <a:r>
              <a:rPr lang="sr-Latn-RS" sz="3600" b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zemalja Evrope, Amerike, Kanade, Australije i Japana.</a:t>
            </a:r>
            <a:endParaRPr sz="3600" b="1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174" name="Google Shape;174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6402" y="4526168"/>
            <a:ext cx="4499496" cy="20018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096836" y="4526168"/>
            <a:ext cx="4531057" cy="20018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5"/>
          <p:cNvSpPr txBox="1">
            <a:spLocks noGrp="1"/>
          </p:cNvSpPr>
          <p:nvPr>
            <p:ph type="title"/>
          </p:nvPr>
        </p:nvSpPr>
        <p:spPr>
          <a:xfrm>
            <a:off x="1047466" y="282053"/>
            <a:ext cx="9875520" cy="1356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orbel"/>
              <a:buNone/>
            </a:pPr>
            <a:r>
              <a:rPr lang="sr-Latn-RS" b="1">
                <a:solidFill>
                  <a:schemeClr val="dk1"/>
                </a:solidFill>
              </a:rPr>
              <a:t>Slatki domaći ukusi za goste Zlatibora i Sirogojna</a:t>
            </a:r>
            <a:endParaRPr b="1">
              <a:solidFill>
                <a:schemeClr val="dk1"/>
              </a:solidFill>
            </a:endParaRPr>
          </a:p>
        </p:txBody>
      </p:sp>
      <p:sp>
        <p:nvSpPr>
          <p:cNvPr id="182" name="Google Shape;182;p25"/>
          <p:cNvSpPr txBox="1"/>
          <p:nvPr/>
        </p:nvSpPr>
        <p:spPr>
          <a:xfrm>
            <a:off x="654982" y="1460310"/>
            <a:ext cx="10268004" cy="2677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2800" b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Domaćinstva iz Sirogojna nastavljaju tradiciju domaće recepture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2800" b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u pravljenju džemova, slatka, sokova, kupinovog vina, kolačića od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2800" b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šljiva... Ukus i miris šumskih plodova i drugog voća spakovan je u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2800" b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tegle i flaše za sve ljubitelje zdrave hrane. U ponudi su poslastice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2800" b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od šumskih jagoda, borovnica, malina, kupina, aronija, drenjina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2800" b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borovih izdanaka i šljiva.</a:t>
            </a:r>
            <a:endParaRPr sz="2800" b="1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183" name="Google Shape;183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87087" y="3901577"/>
            <a:ext cx="6667500" cy="26902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5661" y="4137966"/>
            <a:ext cx="5041426" cy="24539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6"/>
          <p:cNvSpPr txBox="1">
            <a:spLocks noGrp="1"/>
          </p:cNvSpPr>
          <p:nvPr>
            <p:ph type="title"/>
          </p:nvPr>
        </p:nvSpPr>
        <p:spPr>
          <a:xfrm>
            <a:off x="300250" y="357050"/>
            <a:ext cx="11605800" cy="229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orbel"/>
              <a:buNone/>
            </a:pPr>
            <a:r>
              <a:rPr lang="sr-Latn-RS" sz="3600" b="1">
                <a:solidFill>
                  <a:schemeClr val="dk1"/>
                </a:solidFill>
              </a:rPr>
              <a:t>Kultura i turizam</a:t>
            </a:r>
            <a:endParaRPr sz="3600"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orbel"/>
              <a:buNone/>
            </a:pPr>
            <a:r>
              <a:rPr lang="sr-Latn-RS" sz="3200" b="1">
                <a:solidFill>
                  <a:schemeClr val="dk1"/>
                </a:solidFill>
              </a:rPr>
              <a:t>Seoske manifestacije, izložbe i stalne postavke lokalnih umetnika, smotre folklora i narodnog stvaralaštva su mogućnosti za upoznavanje tradicije, kulture, izvorne muzike, igara i običaja.</a:t>
            </a:r>
            <a:endParaRPr sz="3200" b="1">
              <a:solidFill>
                <a:schemeClr val="dk1"/>
              </a:solidFill>
            </a:endParaRPr>
          </a:p>
        </p:txBody>
      </p:sp>
      <p:pic>
        <p:nvPicPr>
          <p:cNvPr id="190" name="Google Shape;190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1069" y="2647666"/>
            <a:ext cx="5868537" cy="3971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2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59605" y="2647666"/>
            <a:ext cx="5895833" cy="39714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Google Shape;196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09922" y="1555844"/>
            <a:ext cx="2282447" cy="34665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192369" y="1028912"/>
            <a:ext cx="4737763" cy="49078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2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07357" y="1028912"/>
            <a:ext cx="4551245" cy="4907865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27"/>
          <p:cNvSpPr txBox="1"/>
          <p:nvPr/>
        </p:nvSpPr>
        <p:spPr>
          <a:xfrm>
            <a:off x="5651375" y="800300"/>
            <a:ext cx="7092000" cy="82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00" name="Google Shape;200;p27"/>
          <p:cNvSpPr txBox="1"/>
          <p:nvPr/>
        </p:nvSpPr>
        <p:spPr>
          <a:xfrm>
            <a:off x="2043875" y="307825"/>
            <a:ext cx="7092000" cy="82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3600" b="1">
                <a:latin typeface="Corbel"/>
                <a:ea typeface="Corbel"/>
                <a:cs typeface="Corbel"/>
                <a:sym typeface="Corbel"/>
              </a:rPr>
              <a:t>    Tradicionalni proizvodi Sirogojna </a:t>
            </a:r>
            <a:endParaRPr sz="3600" b="1"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4"/>
          <p:cNvSpPr txBox="1">
            <a:spLocks noGrp="1"/>
          </p:cNvSpPr>
          <p:nvPr>
            <p:ph type="title"/>
          </p:nvPr>
        </p:nvSpPr>
        <p:spPr>
          <a:xfrm>
            <a:off x="0" y="0"/>
            <a:ext cx="6303492" cy="1206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orbel"/>
              <a:buNone/>
            </a:pPr>
            <a:r>
              <a:rPr lang="sr-Latn-RS" sz="4800">
                <a:solidFill>
                  <a:schemeClr val="dk1"/>
                </a:solidFill>
              </a:rPr>
              <a:t>Položaj naselja </a:t>
            </a:r>
            <a:r>
              <a:rPr lang="sr-Latn-RS" sz="4800" b="1">
                <a:solidFill>
                  <a:schemeClr val="dk1"/>
                </a:solidFill>
              </a:rPr>
              <a:t>                       </a:t>
            </a:r>
            <a:r>
              <a:rPr lang="sr-Latn-RS" sz="2400" b="1">
                <a:solidFill>
                  <a:schemeClr val="dk1"/>
                </a:solidFill>
              </a:rPr>
              <a:t>     </a:t>
            </a:r>
            <a:endParaRPr sz="2400" b="1">
              <a:solidFill>
                <a:schemeClr val="dk1"/>
              </a:solidFill>
            </a:endParaRPr>
          </a:p>
        </p:txBody>
      </p:sp>
      <p:sp>
        <p:nvSpPr>
          <p:cNvPr id="100" name="Google Shape;100;p14"/>
          <p:cNvSpPr txBox="1">
            <a:spLocks noGrp="1"/>
          </p:cNvSpPr>
          <p:nvPr>
            <p:ph type="body" idx="1"/>
          </p:nvPr>
        </p:nvSpPr>
        <p:spPr>
          <a:xfrm>
            <a:off x="545910" y="1801504"/>
            <a:ext cx="9586871" cy="36848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40"/>
              <a:buNone/>
            </a:pPr>
            <a:r>
              <a:rPr lang="sr-Latn-RS" sz="2800" b="1" dirty="0">
                <a:solidFill>
                  <a:schemeClr val="dk1"/>
                </a:solidFill>
              </a:rPr>
              <a:t>Sirogojno je naselje u Srbiji u opštini </a:t>
            </a:r>
            <a:endParaRPr sz="2800" b="1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240"/>
              <a:buNone/>
            </a:pPr>
            <a:r>
              <a:rPr lang="sr-Latn-RS" sz="2800" b="1" dirty="0">
                <a:solidFill>
                  <a:schemeClr val="dk1"/>
                </a:solidFill>
              </a:rPr>
              <a:t>Čajetina u Zlatiborskom okrugu.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240"/>
              <a:buNone/>
            </a:pPr>
            <a:r>
              <a:rPr lang="sr-Latn-RS" sz="2800" b="1" dirty="0">
                <a:solidFill>
                  <a:schemeClr val="dk1"/>
                </a:solidFill>
              </a:rPr>
              <a:t>Prema popisu iz </a:t>
            </a:r>
            <a:r>
              <a:rPr lang="sr-Latn-RS" sz="2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2002</a:t>
            </a:r>
            <a:r>
              <a:rPr lang="sr-Latn-RS" sz="2800" b="1" dirty="0">
                <a:solidFill>
                  <a:schemeClr val="dk1"/>
                </a:solidFill>
              </a:rPr>
              <a:t>. bilo je </a:t>
            </a:r>
            <a:r>
              <a:rPr lang="sr-Latn-RS" sz="2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763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240"/>
              <a:buNone/>
            </a:pPr>
            <a:r>
              <a:rPr lang="sr-Latn-RS" sz="2800" b="1" dirty="0">
                <a:solidFill>
                  <a:schemeClr val="dk1"/>
                </a:solidFill>
              </a:rPr>
              <a:t>stanovnika (prema popisu iz </a:t>
            </a:r>
            <a:r>
              <a:rPr lang="sr-Latn-RS" sz="2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1991</a:t>
            </a:r>
            <a:r>
              <a:rPr lang="sr-Latn-RS" sz="2800" b="1" dirty="0">
                <a:solidFill>
                  <a:schemeClr val="dk1"/>
                </a:solidFill>
              </a:rPr>
              <a:t>.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240"/>
              <a:buNone/>
            </a:pPr>
            <a:r>
              <a:rPr lang="sr-Latn-RS" sz="2800" b="1" dirty="0">
                <a:solidFill>
                  <a:schemeClr val="dk1"/>
                </a:solidFill>
              </a:rPr>
              <a:t>bilo je </a:t>
            </a:r>
            <a:r>
              <a:rPr lang="sr-Latn-RS" sz="2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844 </a:t>
            </a:r>
            <a:r>
              <a:rPr lang="sr-Latn-RS" sz="2800" b="1" dirty="0">
                <a:solidFill>
                  <a:schemeClr val="dk1"/>
                </a:solidFill>
              </a:rPr>
              <a:t>stanovnika).</a:t>
            </a:r>
            <a:endParaRPr sz="2800" b="1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240"/>
              <a:buNone/>
            </a:pPr>
            <a:r>
              <a:rPr lang="sr-Latn-RS" sz="2800" b="1" dirty="0">
                <a:solidFill>
                  <a:schemeClr val="dk1"/>
                </a:solidFill>
              </a:rPr>
              <a:t>Poštanski broj          </a:t>
            </a:r>
            <a:r>
              <a:rPr lang="sr-Latn-RS" sz="2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31207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240"/>
              <a:buNone/>
            </a:pPr>
            <a:r>
              <a:rPr lang="sr-Latn-RS" sz="2800" b="1" dirty="0">
                <a:solidFill>
                  <a:schemeClr val="dk1"/>
                </a:solidFill>
              </a:rPr>
              <a:t>Pozivni broj               </a:t>
            </a:r>
            <a:r>
              <a:rPr lang="sr-Latn-RS" sz="2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031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240"/>
              <a:buNone/>
            </a:pPr>
            <a:r>
              <a:rPr lang="sr-Latn-RS" sz="2800" b="1" dirty="0">
                <a:solidFill>
                  <a:schemeClr val="dk1"/>
                </a:solidFill>
              </a:rPr>
              <a:t>Registarski broj       </a:t>
            </a:r>
            <a:r>
              <a:rPr lang="sr-Latn-RS" sz="2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UE</a:t>
            </a:r>
            <a:endParaRPr sz="28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1" name="Google Shape;101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03492" y="1424694"/>
            <a:ext cx="5651947" cy="5194470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4"/>
          <p:cNvSpPr txBox="1"/>
          <p:nvPr/>
        </p:nvSpPr>
        <p:spPr>
          <a:xfrm>
            <a:off x="6303493" y="651514"/>
            <a:ext cx="514720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3200" b="1" i="0" u="none" strike="noStrike" cap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Nadmorska visina: </a:t>
            </a:r>
            <a:r>
              <a:rPr lang="sr-Latn-RS" sz="3200" b="1" i="0" u="none" strike="noStrike" cap="none" dirty="0">
                <a:solidFill>
                  <a:schemeClr val="dk1"/>
                </a:solidFill>
              </a:rPr>
              <a:t>911</a:t>
            </a:r>
            <a:r>
              <a:rPr lang="sr-Latn-RS" sz="3200" b="1" i="0" u="none" strike="noStrike" cap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m</a:t>
            </a:r>
            <a:endParaRPr sz="3200" b="1" dirty="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5"/>
          <p:cNvSpPr txBox="1">
            <a:spLocks noGrp="1"/>
          </p:cNvSpPr>
          <p:nvPr>
            <p:ph type="title"/>
          </p:nvPr>
        </p:nvSpPr>
        <p:spPr>
          <a:xfrm>
            <a:off x="2116425" y="357050"/>
            <a:ext cx="5445000" cy="72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orbel"/>
              <a:buNone/>
            </a:pPr>
            <a:r>
              <a:rPr lang="sr-Latn-RS" sz="3800" b="1">
                <a:solidFill>
                  <a:schemeClr val="dk1"/>
                </a:solidFill>
              </a:rPr>
              <a:t>Tip i funkcije naselja </a:t>
            </a:r>
            <a:endParaRPr sz="3800" b="1">
              <a:solidFill>
                <a:schemeClr val="dk1"/>
              </a:solidFill>
            </a:endParaRPr>
          </a:p>
        </p:txBody>
      </p:sp>
      <p:sp>
        <p:nvSpPr>
          <p:cNvPr id="108" name="Google Shape;108;p15"/>
          <p:cNvSpPr txBox="1"/>
          <p:nvPr/>
        </p:nvSpPr>
        <p:spPr>
          <a:xfrm>
            <a:off x="399448" y="1083362"/>
            <a:ext cx="108576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3200" b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Sirogojno  spada u seosko  naselje  razbijenog tipa.</a:t>
            </a:r>
            <a:endParaRPr sz="3200" b="1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09" name="Google Shape;109;p15"/>
          <p:cNvSpPr txBox="1"/>
          <p:nvPr/>
        </p:nvSpPr>
        <p:spPr>
          <a:xfrm>
            <a:off x="399460" y="1525622"/>
            <a:ext cx="11941200" cy="20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3200" b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Funkcije naselja : poljoprivredna, zanatska i  turistička funkcija</a:t>
            </a:r>
            <a:endParaRPr sz="3200" b="1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3200" b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Broj stanovnika nije osnovni element za podelu naselja već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3200" b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njihove funkcije,uređenost i struktura.</a:t>
            </a:r>
            <a:endParaRPr sz="3200" b="1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110" name="Google Shape;110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35072" y="3497550"/>
            <a:ext cx="6858000" cy="30807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6"/>
          <p:cNvSpPr txBox="1">
            <a:spLocks noGrp="1"/>
          </p:cNvSpPr>
          <p:nvPr>
            <p:ph type="title"/>
          </p:nvPr>
        </p:nvSpPr>
        <p:spPr>
          <a:xfrm>
            <a:off x="-1184628" y="186519"/>
            <a:ext cx="9875520" cy="1356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orbel"/>
              <a:buNone/>
            </a:pPr>
            <a:r>
              <a:rPr lang="sr-Latn-RS" b="1">
                <a:solidFill>
                  <a:schemeClr val="dk1"/>
                </a:solidFill>
              </a:rPr>
              <a:t>Populaciona veličina naselja </a:t>
            </a:r>
            <a:endParaRPr b="1">
              <a:solidFill>
                <a:schemeClr val="dk1"/>
              </a:solidFill>
            </a:endParaRPr>
          </a:p>
        </p:txBody>
      </p:sp>
      <p:sp>
        <p:nvSpPr>
          <p:cNvPr id="116" name="Google Shape;116;p16"/>
          <p:cNvSpPr txBox="1"/>
          <p:nvPr/>
        </p:nvSpPr>
        <p:spPr>
          <a:xfrm>
            <a:off x="395783" y="1269240"/>
            <a:ext cx="6714699" cy="52629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2800" b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Selo Sirogojno se nalazi u istočnom delu Zlatibora.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2800" b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U naselju Sirogojno živi </a:t>
            </a:r>
            <a:r>
              <a:rPr lang="sr-Latn-RS" sz="2800" b="1">
                <a:solidFill>
                  <a:schemeClr val="dk1"/>
                </a:solidFill>
              </a:rPr>
              <a:t>643 </a:t>
            </a:r>
            <a:r>
              <a:rPr lang="sr-Latn-RS" sz="2800" b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punoletna stanovnika.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2800" b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Prosečna starost stanovnika  iznosi 43,8 godina.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2800" b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U naselju ima </a:t>
            </a:r>
            <a:r>
              <a:rPr lang="sr-Latn-RS" sz="2800" b="1">
                <a:solidFill>
                  <a:schemeClr val="dk1"/>
                </a:solidFill>
              </a:rPr>
              <a:t>232 </a:t>
            </a:r>
            <a:r>
              <a:rPr lang="sr-Latn-RS" sz="2800" b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domaćinstva, a prosečan broj </a:t>
            </a:r>
            <a:r>
              <a:rPr lang="sr-Latn-RS"/>
              <a:t> </a:t>
            </a:r>
            <a:r>
              <a:rPr lang="sr-Latn-RS" sz="2800" b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članova po domaćinstvu je </a:t>
            </a:r>
            <a:r>
              <a:rPr lang="sr-Latn-RS" sz="2800" b="1">
                <a:solidFill>
                  <a:schemeClr val="dk1"/>
                </a:solidFill>
              </a:rPr>
              <a:t>3,29</a:t>
            </a:r>
            <a:r>
              <a:rPr lang="sr-Latn-RS" sz="2800" b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2800" b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Ovo naselje je velikim delom naseljeno Srbima, a u poslednja </a:t>
            </a:r>
            <a:r>
              <a:rPr lang="sr-Latn-RS" sz="2800" b="1">
                <a:solidFill>
                  <a:schemeClr val="dk1"/>
                </a:solidFill>
              </a:rPr>
              <a:t>3 </a:t>
            </a:r>
            <a:r>
              <a:rPr lang="sr-Latn-RS" sz="2800" b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popisa primećen je pad u broju stanovnika.</a:t>
            </a:r>
            <a:endParaRPr sz="2800" b="1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117" name="Google Shape;117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10482" y="1269240"/>
            <a:ext cx="4844957" cy="46948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7"/>
          <p:cNvSpPr txBox="1">
            <a:spLocks noGrp="1"/>
          </p:cNvSpPr>
          <p:nvPr>
            <p:ph type="title"/>
          </p:nvPr>
        </p:nvSpPr>
        <p:spPr>
          <a:xfrm>
            <a:off x="110026" y="292257"/>
            <a:ext cx="7700749" cy="1356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orbel"/>
              <a:buNone/>
            </a:pPr>
            <a:r>
              <a:rPr lang="sr-Latn-RS" b="1">
                <a:solidFill>
                  <a:schemeClr val="dk1"/>
                </a:solidFill>
              </a:rPr>
              <a:t>Istorijat  naselja</a:t>
            </a:r>
            <a:endParaRPr b="1">
              <a:solidFill>
                <a:schemeClr val="dk1"/>
              </a:solidFill>
            </a:endParaRPr>
          </a:p>
        </p:txBody>
      </p:sp>
      <p:sp>
        <p:nvSpPr>
          <p:cNvPr id="123" name="Google Shape;123;p17"/>
          <p:cNvSpPr txBox="1"/>
          <p:nvPr/>
        </p:nvSpPr>
        <p:spPr>
          <a:xfrm>
            <a:off x="204717" y="1542879"/>
            <a:ext cx="7606058" cy="4524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3200" b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Sirogojno se razvilo oko crkve podignute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3200" b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početkom XIX veka. Vremenom nastaju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3200" b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škole, zadruge, kafane i pekare.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3200" b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Crkva Svetog Petra i Pavla sagrađena je </a:t>
            </a:r>
            <a:r>
              <a:rPr lang="sr-Latn-RS" sz="3200" b="1">
                <a:solidFill>
                  <a:schemeClr val="dk1"/>
                </a:solidFill>
              </a:rPr>
              <a:t>1821</a:t>
            </a:r>
            <a:r>
              <a:rPr lang="sr-Latn-RS" sz="3200" b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. godine  i stavljena  pod zaštitu države.  U ovoj crkvi čuvaju se mnoge vrednosti, kao i ikone iz XIX veka,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3200" b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a na njenim zidovima su upisana imena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3200" b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poginulih ratnika u Prvom svetskom ratu.</a:t>
            </a:r>
            <a:endParaRPr/>
          </a:p>
        </p:txBody>
      </p:sp>
      <p:pic>
        <p:nvPicPr>
          <p:cNvPr id="124" name="Google Shape;124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56164" y="1282890"/>
            <a:ext cx="4385627" cy="53567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8"/>
          <p:cNvSpPr txBox="1">
            <a:spLocks noGrp="1"/>
          </p:cNvSpPr>
          <p:nvPr>
            <p:ph type="title"/>
          </p:nvPr>
        </p:nvSpPr>
        <p:spPr>
          <a:xfrm>
            <a:off x="6709920" y="2060130"/>
            <a:ext cx="3293888" cy="1356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orbel"/>
              <a:buNone/>
            </a:pPr>
            <a:r>
              <a:rPr lang="sr-Latn-RS" b="1">
                <a:solidFill>
                  <a:schemeClr val="dk1"/>
                </a:solidFill>
              </a:rPr>
              <a:t>Spomenici</a:t>
            </a:r>
            <a:endParaRPr b="1">
              <a:solidFill>
                <a:schemeClr val="dk1"/>
              </a:solidFill>
            </a:endParaRPr>
          </a:p>
        </p:txBody>
      </p:sp>
      <p:pic>
        <p:nvPicPr>
          <p:cNvPr id="130" name="Google Shape;130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8788" y="186519"/>
            <a:ext cx="5143500" cy="64599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09920" y="199485"/>
            <a:ext cx="5240741" cy="6446976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18"/>
          <p:cNvSpPr txBox="1"/>
          <p:nvPr/>
        </p:nvSpPr>
        <p:spPr>
          <a:xfrm>
            <a:off x="5763023" y="1014150"/>
            <a:ext cx="566181" cy="56323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3600" b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S</a:t>
            </a:r>
            <a:endParaRPr sz="3600" b="1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3600" b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P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3600" b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O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3600" b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M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3600" b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3600" b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N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3600" b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I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3600" b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C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3600" b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I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b="1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9"/>
          <p:cNvSpPr txBox="1">
            <a:spLocks noGrp="1"/>
          </p:cNvSpPr>
          <p:nvPr>
            <p:ph type="title"/>
          </p:nvPr>
        </p:nvSpPr>
        <p:spPr>
          <a:xfrm>
            <a:off x="1064525" y="191070"/>
            <a:ext cx="9953995" cy="12282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orbel"/>
              <a:buNone/>
            </a:pPr>
            <a:r>
              <a:rPr lang="sr-Latn-RS" b="1">
                <a:solidFill>
                  <a:schemeClr val="dk1"/>
                </a:solidFill>
              </a:rPr>
              <a:t>Muzej ’’Staro Selo’’</a:t>
            </a:r>
            <a:endParaRPr b="1">
              <a:solidFill>
                <a:schemeClr val="dk1"/>
              </a:solidFill>
            </a:endParaRPr>
          </a:p>
        </p:txBody>
      </p:sp>
      <p:sp>
        <p:nvSpPr>
          <p:cNvPr id="138" name="Google Shape;138;p19"/>
          <p:cNvSpPr txBox="1"/>
          <p:nvPr/>
        </p:nvSpPr>
        <p:spPr>
          <a:xfrm>
            <a:off x="547760" y="1746914"/>
            <a:ext cx="5780365" cy="4031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3200" b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Nalazi se u Sirogojnu i jedan je od</a:t>
            </a:r>
            <a:r>
              <a:rPr lang="sr-Latn-RS"/>
              <a:t> </a:t>
            </a:r>
            <a:r>
              <a:rPr lang="sr-Latn-RS" sz="3200" b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najznačajnijih turističkih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3200" b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objekata na Zlatiboru.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3200" b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To je etno-selo koje se sastoji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3200" b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od </a:t>
            </a:r>
            <a:r>
              <a:rPr lang="sr-Latn-RS" sz="3200" b="1">
                <a:solidFill>
                  <a:schemeClr val="dk1"/>
                </a:solidFill>
              </a:rPr>
              <a:t>40 </a:t>
            </a:r>
            <a:r>
              <a:rPr lang="sr-Latn-RS" sz="3200" b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starih kuća donetih sa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3200" b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svih strana Zlatibora.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3200" b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Etno-selo je sagrađeno </a:t>
            </a:r>
            <a:r>
              <a:rPr lang="sr-Latn-RS" sz="3200" b="1">
                <a:solidFill>
                  <a:schemeClr val="dk1"/>
                </a:solidFill>
              </a:rPr>
              <a:t>1979</a:t>
            </a:r>
            <a:r>
              <a:rPr lang="sr-Latn-RS" sz="3200" b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3200" b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godine, na </a:t>
            </a:r>
            <a:r>
              <a:rPr lang="sr-Latn-RS" sz="3200" b="1">
                <a:solidFill>
                  <a:schemeClr val="dk1"/>
                </a:solidFill>
              </a:rPr>
              <a:t>4,5</a:t>
            </a:r>
            <a:r>
              <a:rPr lang="sr-Latn-RS" sz="3200" b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ha površine.</a:t>
            </a:r>
            <a:endParaRPr sz="3200" b="1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139" name="Google Shape;139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96084" y="1583141"/>
            <a:ext cx="5773004" cy="5067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144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9307" y="286603"/>
            <a:ext cx="11668835" cy="63462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49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60660" y="879090"/>
            <a:ext cx="6039134" cy="571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5660" y="879090"/>
            <a:ext cx="5715000" cy="5715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21"/>
          <p:cNvSpPr txBox="1"/>
          <p:nvPr/>
        </p:nvSpPr>
        <p:spPr>
          <a:xfrm>
            <a:off x="8157020" y="296418"/>
            <a:ext cx="1646413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2800" b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Vodopad </a:t>
            </a:r>
            <a:endParaRPr sz="2800" b="1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52" name="Google Shape;152;p21"/>
          <p:cNvSpPr txBox="1"/>
          <p:nvPr/>
        </p:nvSpPr>
        <p:spPr>
          <a:xfrm>
            <a:off x="1487606" y="296418"/>
            <a:ext cx="2517036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2800" b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Stopića pećina </a:t>
            </a:r>
            <a:endParaRPr sz="2800" b="1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05046"/>
      </a:dk2>
      <a:lt2>
        <a:srgbClr val="EEECE1"/>
      </a:lt2>
      <a:accent1>
        <a:srgbClr val="DF5327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441</Words>
  <Application>Microsoft Office PowerPoint</Application>
  <PresentationFormat>Custom</PresentationFormat>
  <Paragraphs>68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Corbel</vt:lpstr>
      <vt:lpstr>Basis</vt:lpstr>
      <vt:lpstr>Selo Sirogojno</vt:lpstr>
      <vt:lpstr>Položaj naselja                             </vt:lpstr>
      <vt:lpstr>Tip i funkcije naselja </vt:lpstr>
      <vt:lpstr>Populaciona veličina naselja </vt:lpstr>
      <vt:lpstr>Istorijat  naselja</vt:lpstr>
      <vt:lpstr>Spomenici</vt:lpstr>
      <vt:lpstr>Muzej ’’Staro Selo’’</vt:lpstr>
      <vt:lpstr>PowerPoint Presentation</vt:lpstr>
      <vt:lpstr>PowerPoint Presentation</vt:lpstr>
      <vt:lpstr>Čuvene su i sirogojske pletilje,čiji se džemperi od ovčije vune prodaju po  celoj Evropi,a njima u čast otvoren je i Muzej pletilja.</vt:lpstr>
      <vt:lpstr>PowerPoint Presentation</vt:lpstr>
      <vt:lpstr>Poljoprivreda</vt:lpstr>
      <vt:lpstr>Slatki domaći ukusi za goste Zlatibora i Sirogojna</vt:lpstr>
      <vt:lpstr>Kultura i turizam Seoske manifestacije, izložbe i stalne postavke lokalnih umetnika, smotre folklora i narodnog stvaralaštva su mogućnosti za upoznavanje tradicije, kulture, izvorne muzike, igara i običaja.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Selo Sirogojno</dc:title>
  <dc:creator>mnmh</dc:creator>
  <cp:lastModifiedBy>mnmh</cp:lastModifiedBy>
  <cp:revision>1</cp:revision>
  <dcterms:modified xsi:type="dcterms:W3CDTF">2020-12-25T13:23:05Z</dcterms:modified>
</cp:coreProperties>
</file>